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3"/>
  </p:notesMasterIdLst>
  <p:sldIdLst>
    <p:sldId id="256" r:id="rId5"/>
    <p:sldId id="257" r:id="rId6"/>
    <p:sldId id="260" r:id="rId7"/>
    <p:sldId id="261" r:id="rId8"/>
    <p:sldId id="262" r:id="rId9"/>
    <p:sldId id="264" r:id="rId10"/>
    <p:sldId id="268" r:id="rId11"/>
    <p:sldId id="265" r:id="rId12"/>
    <p:sldId id="275" r:id="rId13"/>
    <p:sldId id="267" r:id="rId14"/>
    <p:sldId id="269" r:id="rId15"/>
    <p:sldId id="274" r:id="rId16"/>
    <p:sldId id="270" r:id="rId17"/>
    <p:sldId id="271" r:id="rId18"/>
    <p:sldId id="272" r:id="rId19"/>
    <p:sldId id="263" r:id="rId20"/>
    <p:sldId id="273" r:id="rId21"/>
    <p:sldId id="258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686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Destaqu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Estilo Claro 1 - Destaque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2D5ABB26-0587-4C30-8999-92F81FD0307C}" styleName="Sem Estilo, Sem Grelh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Estilo Clar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0" autoAdjust="0"/>
    <p:restoredTop sz="94660"/>
  </p:normalViewPr>
  <p:slideViewPr>
    <p:cSldViewPr snapToGrid="0">
      <p:cViewPr varScale="1">
        <p:scale>
          <a:sx n="87" d="100"/>
          <a:sy n="87" d="100"/>
        </p:scale>
        <p:origin x="437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5FF9B0-A9C5-4D8C-A0F1-95B92C22FEB8}" type="datetimeFigureOut">
              <a:rPr lang="en-GB" smtClean="0"/>
              <a:t>12/07/2021</a:t>
            </a:fld>
            <a:endParaRPr lang="en-GB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GB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C5933F-087D-4A83-A050-925A3A3A21F7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97696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99A3A1-1E27-4C62-87CE-4D0D9D7539A4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71465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6D2E5-543D-4638-850D-C3F81E7E53D9}" type="datetimeFigureOut">
              <a:rPr lang="en-GB" smtClean="0"/>
              <a:t>12/07/2021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A5285-6CE3-47B5-8BAE-5AA0E3DFC81B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58752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6D2E5-543D-4638-850D-C3F81E7E53D9}" type="datetimeFigureOut">
              <a:rPr lang="en-GB" smtClean="0"/>
              <a:t>12/07/2021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A5285-6CE3-47B5-8BAE-5AA0E3DFC81B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61554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6D2E5-543D-4638-850D-C3F81E7E53D9}" type="datetimeFigureOut">
              <a:rPr lang="en-GB" smtClean="0"/>
              <a:t>12/07/2021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A5285-6CE3-47B5-8BAE-5AA0E3DFC81B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9943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6D2E5-543D-4638-850D-C3F81E7E53D9}" type="datetimeFigureOut">
              <a:rPr lang="en-GB" smtClean="0"/>
              <a:t>12/07/2021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A5285-6CE3-47B5-8BAE-5AA0E3DFC81B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1298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6D2E5-543D-4638-850D-C3F81E7E53D9}" type="datetimeFigureOut">
              <a:rPr lang="en-GB" smtClean="0"/>
              <a:t>12/07/2021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A5285-6CE3-47B5-8BAE-5AA0E3DFC81B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7150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6D2E5-543D-4638-850D-C3F81E7E53D9}" type="datetimeFigureOut">
              <a:rPr lang="en-GB" smtClean="0"/>
              <a:t>12/07/2021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A5285-6CE3-47B5-8BAE-5AA0E3DFC81B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90643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6D2E5-543D-4638-850D-C3F81E7E53D9}" type="datetimeFigureOut">
              <a:rPr lang="en-GB" smtClean="0"/>
              <a:t>12/07/2021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A5285-6CE3-47B5-8BAE-5AA0E3DFC81B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3640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6D2E5-543D-4638-850D-C3F81E7E53D9}" type="datetimeFigureOut">
              <a:rPr lang="en-GB" smtClean="0"/>
              <a:t>12/07/2021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A5285-6CE3-47B5-8BAE-5AA0E3DFC81B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87053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6D2E5-543D-4638-850D-C3F81E7E53D9}" type="datetimeFigureOut">
              <a:rPr lang="en-GB" smtClean="0"/>
              <a:t>12/07/2021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A5285-6CE3-47B5-8BAE-5AA0E3DFC81B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04077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6D2E5-543D-4638-850D-C3F81E7E53D9}" type="datetimeFigureOut">
              <a:rPr lang="en-GB" smtClean="0"/>
              <a:t>12/07/2021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A5285-6CE3-47B5-8BAE-5AA0E3DFC81B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64565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6D2E5-543D-4638-850D-C3F81E7E53D9}" type="datetimeFigureOut">
              <a:rPr lang="en-GB" smtClean="0"/>
              <a:t>12/07/2021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A5285-6CE3-47B5-8BAE-5AA0E3DFC81B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16185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66D2E5-543D-4638-850D-C3F81E7E53D9}" type="datetimeFigureOut">
              <a:rPr lang="en-GB" smtClean="0"/>
              <a:t>12/07/2021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CA5285-6CE3-47B5-8BAE-5AA0E3DFC81B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53774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12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sv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12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sv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21.pn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12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sv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22.pn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12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sv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23.pn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12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sv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mp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12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sv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5.pn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12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svg"/><Relationship Id="rId15" Type="http://schemas.openxmlformats.org/officeDocument/2006/relationships/image" Target="../media/image17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svg"/><Relationship Id="rId14" Type="http://schemas.openxmlformats.org/officeDocument/2006/relationships/image" Target="../media/image16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8.emf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12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sv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5.pn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12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svg"/><Relationship Id="rId15" Type="http://schemas.openxmlformats.org/officeDocument/2006/relationships/image" Target="../media/image19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svg"/><Relationship Id="rId14" Type="http://schemas.openxmlformats.org/officeDocument/2006/relationships/image" Target="../media/image16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12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sv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What should be name </a:t>
            </a:r>
            <a:r>
              <a:rPr lang="en-GB"/>
              <a:t>our shiny app</a:t>
            </a:r>
            <a:r>
              <a:rPr lang="en-GB" dirty="0"/>
              <a:t>? </a:t>
            </a:r>
          </a:p>
        </p:txBody>
      </p:sp>
    </p:spTree>
    <p:extLst>
      <p:ext uri="{BB962C8B-B14F-4D97-AF65-F5344CB8AC3E}">
        <p14:creationId xmlns:p14="http://schemas.microsoft.com/office/powerpoint/2010/main" val="8285330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D8A8C864-5D56-4D55-AC99-649F218D7D0C}"/>
              </a:ext>
            </a:extLst>
          </p:cNvPr>
          <p:cNvSpPr/>
          <p:nvPr/>
        </p:nvSpPr>
        <p:spPr>
          <a:xfrm>
            <a:off x="246278" y="540727"/>
            <a:ext cx="11535508" cy="5776546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9A96E5FB-4A3E-47A0-B85F-A4A8410C1284}"/>
              </a:ext>
            </a:extLst>
          </p:cNvPr>
          <p:cNvSpPr/>
          <p:nvPr/>
        </p:nvSpPr>
        <p:spPr>
          <a:xfrm>
            <a:off x="237392" y="553915"/>
            <a:ext cx="2303585" cy="576775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accent5"/>
              </a:solidFill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DB75D1BF-6DA0-4855-BE49-B479565DA166}"/>
              </a:ext>
            </a:extLst>
          </p:cNvPr>
          <p:cNvSpPr/>
          <p:nvPr/>
        </p:nvSpPr>
        <p:spPr>
          <a:xfrm>
            <a:off x="246278" y="553915"/>
            <a:ext cx="11535508" cy="553916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AB6B40FB-DD60-4CC3-9BEF-1298C5BB2E31}"/>
              </a:ext>
            </a:extLst>
          </p:cNvPr>
          <p:cNvSpPr txBox="1"/>
          <p:nvPr/>
        </p:nvSpPr>
        <p:spPr>
          <a:xfrm>
            <a:off x="237392" y="646207"/>
            <a:ext cx="27256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bg1"/>
                </a:solidFill>
              </a:rPr>
              <a:t>Biosecurity scoring system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65BC66A0-FEAF-4C34-876B-46384D04A7E4}"/>
              </a:ext>
            </a:extLst>
          </p:cNvPr>
          <p:cNvSpPr txBox="1"/>
          <p:nvPr/>
        </p:nvSpPr>
        <p:spPr>
          <a:xfrm>
            <a:off x="517732" y="2668227"/>
            <a:ext cx="8968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Home</a:t>
            </a:r>
          </a:p>
        </p:txBody>
      </p:sp>
      <p:pic>
        <p:nvPicPr>
          <p:cNvPr id="10" name="Gráfico 9" descr="Casa com preenchimento sólido">
            <a:extLst>
              <a:ext uri="{FF2B5EF4-FFF2-40B4-BE49-F238E27FC236}">
                <a16:creationId xmlns:a16="http://schemas.microsoft.com/office/drawing/2014/main" id="{F1DD0982-145A-4190-A708-E716A9589F7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2368" y="2719822"/>
            <a:ext cx="235364" cy="235364"/>
          </a:xfrm>
          <a:prstGeom prst="rect">
            <a:avLst/>
          </a:prstGeom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BB9A980D-3DA8-4EF4-B2E8-A3DFB1DC410A}"/>
              </a:ext>
            </a:extLst>
          </p:cNvPr>
          <p:cNvSpPr txBox="1"/>
          <p:nvPr/>
        </p:nvSpPr>
        <p:spPr>
          <a:xfrm>
            <a:off x="468867" y="3013427"/>
            <a:ext cx="18913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 What is Biosecurity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1C0399D8-857E-45EB-9E9C-98DA14086B81}"/>
              </a:ext>
            </a:extLst>
          </p:cNvPr>
          <p:cNvSpPr txBox="1"/>
          <p:nvPr/>
        </p:nvSpPr>
        <p:spPr>
          <a:xfrm>
            <a:off x="517732" y="3358628"/>
            <a:ext cx="16664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Summary statistics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D831AC82-EADA-4C46-A75B-D6C3214DC087}"/>
              </a:ext>
            </a:extLst>
          </p:cNvPr>
          <p:cNvSpPr txBox="1"/>
          <p:nvPr/>
        </p:nvSpPr>
        <p:spPr>
          <a:xfrm>
            <a:off x="517732" y="3699445"/>
            <a:ext cx="11205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Risk factors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90EECEB7-AA2D-4ECC-A8BD-E0C8EEFDCECE}"/>
              </a:ext>
            </a:extLst>
          </p:cNvPr>
          <p:cNvSpPr txBox="1"/>
          <p:nvPr/>
        </p:nvSpPr>
        <p:spPr>
          <a:xfrm>
            <a:off x="538194" y="4020410"/>
            <a:ext cx="18220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Biosecurity evaluation</a:t>
            </a:r>
          </a:p>
        </p:txBody>
      </p:sp>
      <p:pic>
        <p:nvPicPr>
          <p:cNvPr id="21" name="Gráfico 20" descr="Armadura Medieval com preenchimento sólido">
            <a:extLst>
              <a:ext uri="{FF2B5EF4-FFF2-40B4-BE49-F238E27FC236}">
                <a16:creationId xmlns:a16="http://schemas.microsoft.com/office/drawing/2014/main" id="{183E40DB-AFD5-4AE1-9EB3-E0B4FA27D66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6602" y="3034245"/>
            <a:ext cx="281592" cy="281592"/>
          </a:xfrm>
          <a:prstGeom prst="rect">
            <a:avLst/>
          </a:prstGeom>
        </p:spPr>
      </p:pic>
      <p:pic>
        <p:nvPicPr>
          <p:cNvPr id="23" name="Gráfico 22" descr="Gráfico de barras com preenchimento sólido">
            <a:extLst>
              <a:ext uri="{FF2B5EF4-FFF2-40B4-BE49-F238E27FC236}">
                <a16:creationId xmlns:a16="http://schemas.microsoft.com/office/drawing/2014/main" id="{CEA068A9-DAD6-4349-8F4A-96EC5072C5C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82368" y="3372799"/>
            <a:ext cx="281593" cy="281593"/>
          </a:xfrm>
          <a:prstGeom prst="rect">
            <a:avLst/>
          </a:prstGeom>
        </p:spPr>
      </p:pic>
      <p:pic>
        <p:nvPicPr>
          <p:cNvPr id="25" name="Gráfico 24" descr="Ponto de exclamação com preenchimento sólido">
            <a:extLst>
              <a:ext uri="{FF2B5EF4-FFF2-40B4-BE49-F238E27FC236}">
                <a16:creationId xmlns:a16="http://schemas.microsoft.com/office/drawing/2014/main" id="{BE9BB0CD-2B22-4029-9FBB-2762D64E79D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72562" y="3757330"/>
            <a:ext cx="263080" cy="263080"/>
          </a:xfrm>
          <a:prstGeom prst="rect">
            <a:avLst/>
          </a:prstGeom>
        </p:spPr>
      </p:pic>
      <p:pic>
        <p:nvPicPr>
          <p:cNvPr id="27" name="Gráfico 26" descr="Prancheta com visto com preenchimento sólido">
            <a:extLst>
              <a:ext uri="{FF2B5EF4-FFF2-40B4-BE49-F238E27FC236}">
                <a16:creationId xmlns:a16="http://schemas.microsoft.com/office/drawing/2014/main" id="{F3F4FD10-4748-419D-B562-A81C8C0CB1A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46278" y="4041478"/>
            <a:ext cx="299897" cy="299897"/>
          </a:xfrm>
          <a:prstGeom prst="rect">
            <a:avLst/>
          </a:prstGeom>
        </p:spPr>
      </p:pic>
      <p:pic>
        <p:nvPicPr>
          <p:cNvPr id="28" name="Picture 4" descr="Gate2Growth">
            <a:extLst>
              <a:ext uri="{FF2B5EF4-FFF2-40B4-BE49-F238E27FC236}">
                <a16:creationId xmlns:a16="http://schemas.microsoft.com/office/drawing/2014/main" id="{F260F731-10D6-4B3D-9509-D79B7146DA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585" y="1131375"/>
            <a:ext cx="1440780" cy="1282294"/>
          </a:xfrm>
          <a:prstGeom prst="rect">
            <a:avLst/>
          </a:prstGeom>
          <a:noFill/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356B3537-9E26-44E5-A317-9191A08C9AD4}"/>
              </a:ext>
            </a:extLst>
          </p:cNvPr>
          <p:cNvSpPr txBox="1"/>
          <p:nvPr/>
        </p:nvSpPr>
        <p:spPr>
          <a:xfrm>
            <a:off x="2925284" y="1448120"/>
            <a:ext cx="2057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Statistic for Norway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84A815B2-1E8C-42E7-A410-24045CE999D3}"/>
              </a:ext>
            </a:extLst>
          </p:cNvPr>
          <p:cNvSpPr txBox="1"/>
          <p:nvPr/>
        </p:nvSpPr>
        <p:spPr>
          <a:xfrm>
            <a:off x="4991570" y="1448120"/>
            <a:ext cx="11044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My scoring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96A30B3A-028A-4BA4-80FE-5AEEB3F2F0D9}"/>
              </a:ext>
            </a:extLst>
          </p:cNvPr>
          <p:cNvSpPr/>
          <p:nvPr/>
        </p:nvSpPr>
        <p:spPr>
          <a:xfrm>
            <a:off x="2963008" y="1405995"/>
            <a:ext cx="1846384" cy="380679"/>
          </a:xfrm>
          <a:prstGeom prst="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BC0A1625-A98F-4A87-804C-15A662F8BA97}"/>
              </a:ext>
            </a:extLst>
          </p:cNvPr>
          <p:cNvSpPr/>
          <p:nvPr/>
        </p:nvSpPr>
        <p:spPr>
          <a:xfrm>
            <a:off x="4847116" y="1405995"/>
            <a:ext cx="1846384" cy="380679"/>
          </a:xfrm>
          <a:prstGeom prst="rect">
            <a:avLst/>
          </a:prstGeom>
          <a:noFill/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A7823A05-C958-446D-BDEB-F7D0A32974D9}"/>
              </a:ext>
            </a:extLst>
          </p:cNvPr>
          <p:cNvSpPr txBox="1"/>
          <p:nvPr/>
        </p:nvSpPr>
        <p:spPr>
          <a:xfrm>
            <a:off x="4290646" y="2413669"/>
            <a:ext cx="5336931" cy="240065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accent5"/>
                </a:solidFill>
              </a:rPr>
              <a:t>Login</a:t>
            </a:r>
          </a:p>
          <a:p>
            <a:endParaRPr lang="en-GB" dirty="0"/>
          </a:p>
          <a:p>
            <a:r>
              <a:rPr lang="en-GB" dirty="0"/>
              <a:t>Email: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Password: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7207C529-48A8-4236-9E09-0C2BE4CFCCB9}"/>
              </a:ext>
            </a:extLst>
          </p:cNvPr>
          <p:cNvSpPr txBox="1"/>
          <p:nvPr/>
        </p:nvSpPr>
        <p:spPr>
          <a:xfrm>
            <a:off x="4404945" y="3416761"/>
            <a:ext cx="373673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margaridagl@hotmail.com</a:t>
            </a: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3A1798EB-BCDE-453D-BD39-8393040323B5}"/>
              </a:ext>
            </a:extLst>
          </p:cNvPr>
          <p:cNvSpPr txBox="1"/>
          <p:nvPr/>
        </p:nvSpPr>
        <p:spPr>
          <a:xfrm>
            <a:off x="4387360" y="4231054"/>
            <a:ext cx="373673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***********</a:t>
            </a:r>
          </a:p>
        </p:txBody>
      </p:sp>
      <p:cxnSp>
        <p:nvCxnSpPr>
          <p:cNvPr id="33" name="Conexão reta unidirecional 32">
            <a:extLst>
              <a:ext uri="{FF2B5EF4-FFF2-40B4-BE49-F238E27FC236}">
                <a16:creationId xmlns:a16="http://schemas.microsoft.com/office/drawing/2014/main" id="{83B7D47F-C482-47AF-B8E1-BC0DA8C8A143}"/>
              </a:ext>
            </a:extLst>
          </p:cNvPr>
          <p:cNvCxnSpPr/>
          <p:nvPr/>
        </p:nvCxnSpPr>
        <p:spPr>
          <a:xfrm>
            <a:off x="6796454" y="5212869"/>
            <a:ext cx="0" cy="86261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4" name="Rounded Rectangular Callout 7">
            <a:extLst>
              <a:ext uri="{FF2B5EF4-FFF2-40B4-BE49-F238E27FC236}">
                <a16:creationId xmlns:a16="http://schemas.microsoft.com/office/drawing/2014/main" id="{65A7CF4C-E442-43B1-8CF2-EAA8568B1ECA}"/>
              </a:ext>
            </a:extLst>
          </p:cNvPr>
          <p:cNvSpPr/>
          <p:nvPr/>
        </p:nvSpPr>
        <p:spPr>
          <a:xfrm>
            <a:off x="8254926" y="2038661"/>
            <a:ext cx="3306489" cy="1017290"/>
          </a:xfrm>
          <a:prstGeom prst="wedgeRoundRectCallout">
            <a:avLst>
              <a:gd name="adj1" fmla="val -62403"/>
              <a:gd name="adj2" fmla="val -7162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GB" sz="1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GB" sz="1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n-GB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We have to associate each questionnaire with an email and a password (they can only see their score and the average)</a:t>
            </a:r>
          </a:p>
          <a:p>
            <a:pPr algn="ctr"/>
            <a:endParaRPr lang="en-GB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AAE5F1EA-B46A-4F59-9C3E-4A5AC1FAA3ED}"/>
              </a:ext>
            </a:extLst>
          </p:cNvPr>
          <p:cNvSpPr txBox="1"/>
          <p:nvPr/>
        </p:nvSpPr>
        <p:spPr>
          <a:xfrm>
            <a:off x="7077420" y="5439979"/>
            <a:ext cx="1090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Continue</a:t>
            </a:r>
          </a:p>
        </p:txBody>
      </p:sp>
      <p:sp>
        <p:nvSpPr>
          <p:cNvPr id="37" name="Retângulo 36">
            <a:extLst>
              <a:ext uri="{FF2B5EF4-FFF2-40B4-BE49-F238E27FC236}">
                <a16:creationId xmlns:a16="http://schemas.microsoft.com/office/drawing/2014/main" id="{CEE082D3-938A-4446-83A6-524C171B4357}"/>
              </a:ext>
            </a:extLst>
          </p:cNvPr>
          <p:cNvSpPr/>
          <p:nvPr/>
        </p:nvSpPr>
        <p:spPr>
          <a:xfrm>
            <a:off x="260150" y="4000755"/>
            <a:ext cx="2293261" cy="420675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857969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D8A8C864-5D56-4D55-AC99-649F218D7D0C}"/>
              </a:ext>
            </a:extLst>
          </p:cNvPr>
          <p:cNvSpPr/>
          <p:nvPr/>
        </p:nvSpPr>
        <p:spPr>
          <a:xfrm>
            <a:off x="111588" y="-24338"/>
            <a:ext cx="11531510" cy="6906676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9A96E5FB-4A3E-47A0-B85F-A4A8410C1284}"/>
              </a:ext>
            </a:extLst>
          </p:cNvPr>
          <p:cNvSpPr/>
          <p:nvPr/>
        </p:nvSpPr>
        <p:spPr>
          <a:xfrm>
            <a:off x="107590" y="386068"/>
            <a:ext cx="2303585" cy="653159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accent5"/>
              </a:solidFill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DB75D1BF-6DA0-4855-BE49-B479565DA166}"/>
              </a:ext>
            </a:extLst>
          </p:cNvPr>
          <p:cNvSpPr/>
          <p:nvPr/>
        </p:nvSpPr>
        <p:spPr>
          <a:xfrm>
            <a:off x="107590" y="0"/>
            <a:ext cx="11535508" cy="486566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AB6B40FB-DD60-4CC3-9BEF-1298C5BB2E31}"/>
              </a:ext>
            </a:extLst>
          </p:cNvPr>
          <p:cNvSpPr txBox="1"/>
          <p:nvPr/>
        </p:nvSpPr>
        <p:spPr>
          <a:xfrm>
            <a:off x="111588" y="109008"/>
            <a:ext cx="27256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bg1"/>
                </a:solidFill>
              </a:rPr>
              <a:t>Biosecurity scoring system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65BC66A0-FEAF-4C34-876B-46384D04A7E4}"/>
              </a:ext>
            </a:extLst>
          </p:cNvPr>
          <p:cNvSpPr txBox="1"/>
          <p:nvPr/>
        </p:nvSpPr>
        <p:spPr>
          <a:xfrm>
            <a:off x="517732" y="2668227"/>
            <a:ext cx="8968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Home</a:t>
            </a:r>
          </a:p>
        </p:txBody>
      </p:sp>
      <p:pic>
        <p:nvPicPr>
          <p:cNvPr id="10" name="Gráfico 9" descr="Casa com preenchimento sólido">
            <a:extLst>
              <a:ext uri="{FF2B5EF4-FFF2-40B4-BE49-F238E27FC236}">
                <a16:creationId xmlns:a16="http://schemas.microsoft.com/office/drawing/2014/main" id="{F1DD0982-145A-4190-A708-E716A9589F7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2368" y="2719822"/>
            <a:ext cx="235364" cy="235364"/>
          </a:xfrm>
          <a:prstGeom prst="rect">
            <a:avLst/>
          </a:prstGeom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BB9A980D-3DA8-4EF4-B2E8-A3DFB1DC410A}"/>
              </a:ext>
            </a:extLst>
          </p:cNvPr>
          <p:cNvSpPr txBox="1"/>
          <p:nvPr/>
        </p:nvSpPr>
        <p:spPr>
          <a:xfrm>
            <a:off x="468867" y="3013427"/>
            <a:ext cx="18913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 What is Biosecurity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1C0399D8-857E-45EB-9E9C-98DA14086B81}"/>
              </a:ext>
            </a:extLst>
          </p:cNvPr>
          <p:cNvSpPr txBox="1"/>
          <p:nvPr/>
        </p:nvSpPr>
        <p:spPr>
          <a:xfrm>
            <a:off x="517732" y="3358628"/>
            <a:ext cx="16664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Summary statistics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D831AC82-EADA-4C46-A75B-D6C3214DC087}"/>
              </a:ext>
            </a:extLst>
          </p:cNvPr>
          <p:cNvSpPr txBox="1"/>
          <p:nvPr/>
        </p:nvSpPr>
        <p:spPr>
          <a:xfrm>
            <a:off x="517732" y="3699445"/>
            <a:ext cx="11205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Risk factors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90EECEB7-AA2D-4ECC-A8BD-E0C8EEFDCECE}"/>
              </a:ext>
            </a:extLst>
          </p:cNvPr>
          <p:cNvSpPr txBox="1"/>
          <p:nvPr/>
        </p:nvSpPr>
        <p:spPr>
          <a:xfrm>
            <a:off x="538194" y="4020410"/>
            <a:ext cx="18220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Biosecurity evaluation</a:t>
            </a:r>
          </a:p>
        </p:txBody>
      </p:sp>
      <p:pic>
        <p:nvPicPr>
          <p:cNvPr id="21" name="Gráfico 20" descr="Armadura Medieval com preenchimento sólido">
            <a:extLst>
              <a:ext uri="{FF2B5EF4-FFF2-40B4-BE49-F238E27FC236}">
                <a16:creationId xmlns:a16="http://schemas.microsoft.com/office/drawing/2014/main" id="{183E40DB-AFD5-4AE1-9EB3-E0B4FA27D66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6602" y="3034245"/>
            <a:ext cx="281592" cy="281592"/>
          </a:xfrm>
          <a:prstGeom prst="rect">
            <a:avLst/>
          </a:prstGeom>
        </p:spPr>
      </p:pic>
      <p:pic>
        <p:nvPicPr>
          <p:cNvPr id="23" name="Gráfico 22" descr="Gráfico de barras com preenchimento sólido">
            <a:extLst>
              <a:ext uri="{FF2B5EF4-FFF2-40B4-BE49-F238E27FC236}">
                <a16:creationId xmlns:a16="http://schemas.microsoft.com/office/drawing/2014/main" id="{CEA068A9-DAD6-4349-8F4A-96EC5072C5C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82368" y="3372799"/>
            <a:ext cx="281593" cy="281593"/>
          </a:xfrm>
          <a:prstGeom prst="rect">
            <a:avLst/>
          </a:prstGeom>
        </p:spPr>
      </p:pic>
      <p:pic>
        <p:nvPicPr>
          <p:cNvPr id="25" name="Gráfico 24" descr="Ponto de exclamação com preenchimento sólido">
            <a:extLst>
              <a:ext uri="{FF2B5EF4-FFF2-40B4-BE49-F238E27FC236}">
                <a16:creationId xmlns:a16="http://schemas.microsoft.com/office/drawing/2014/main" id="{BE9BB0CD-2B22-4029-9FBB-2762D64E79D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72562" y="3757330"/>
            <a:ext cx="263080" cy="263080"/>
          </a:xfrm>
          <a:prstGeom prst="rect">
            <a:avLst/>
          </a:prstGeom>
        </p:spPr>
      </p:pic>
      <p:pic>
        <p:nvPicPr>
          <p:cNvPr id="27" name="Gráfico 26" descr="Prancheta com visto com preenchimento sólido">
            <a:extLst>
              <a:ext uri="{FF2B5EF4-FFF2-40B4-BE49-F238E27FC236}">
                <a16:creationId xmlns:a16="http://schemas.microsoft.com/office/drawing/2014/main" id="{F3F4FD10-4748-419D-B562-A81C8C0CB1A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46278" y="4041478"/>
            <a:ext cx="299897" cy="299897"/>
          </a:xfrm>
          <a:prstGeom prst="rect">
            <a:avLst/>
          </a:prstGeom>
        </p:spPr>
      </p:pic>
      <p:pic>
        <p:nvPicPr>
          <p:cNvPr id="28" name="Picture 4" descr="Gate2Growth">
            <a:extLst>
              <a:ext uri="{FF2B5EF4-FFF2-40B4-BE49-F238E27FC236}">
                <a16:creationId xmlns:a16="http://schemas.microsoft.com/office/drawing/2014/main" id="{F260F731-10D6-4B3D-9509-D79B7146DA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585" y="1131375"/>
            <a:ext cx="1440780" cy="1282294"/>
          </a:xfrm>
          <a:prstGeom prst="rect">
            <a:avLst/>
          </a:prstGeom>
          <a:noFill/>
        </p:spPr>
      </p:pic>
      <p:graphicFrame>
        <p:nvGraphicFramePr>
          <p:cNvPr id="31" name="Tabela 31">
            <a:extLst>
              <a:ext uri="{FF2B5EF4-FFF2-40B4-BE49-F238E27FC236}">
                <a16:creationId xmlns:a16="http://schemas.microsoft.com/office/drawing/2014/main" id="{67659CD5-2057-4477-B4E8-469ADAE70E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094667"/>
              </p:ext>
            </p:extLst>
          </p:nvPr>
        </p:nvGraphicFramePr>
        <p:xfrm>
          <a:off x="3323839" y="538161"/>
          <a:ext cx="7033845" cy="642696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2344615">
                  <a:extLst>
                    <a:ext uri="{9D8B030D-6E8A-4147-A177-3AD203B41FA5}">
                      <a16:colId xmlns:a16="http://schemas.microsoft.com/office/drawing/2014/main" val="1910094299"/>
                    </a:ext>
                  </a:extLst>
                </a:gridCol>
                <a:gridCol w="2344615">
                  <a:extLst>
                    <a:ext uri="{9D8B030D-6E8A-4147-A177-3AD203B41FA5}">
                      <a16:colId xmlns:a16="http://schemas.microsoft.com/office/drawing/2014/main" val="4088813810"/>
                    </a:ext>
                  </a:extLst>
                </a:gridCol>
                <a:gridCol w="2344615">
                  <a:extLst>
                    <a:ext uri="{9D8B030D-6E8A-4147-A177-3AD203B41FA5}">
                      <a16:colId xmlns:a16="http://schemas.microsoft.com/office/drawing/2014/main" val="3711218028"/>
                    </a:ext>
                  </a:extLst>
                </a:gridCol>
              </a:tblGrid>
              <a:tr h="287820">
                <a:tc>
                  <a:txBody>
                    <a:bodyPr/>
                    <a:lstStyle/>
                    <a:p>
                      <a:endParaRPr lang="en-GB" sz="105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My scoring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Average for Norway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63809197"/>
                  </a:ext>
                </a:extLst>
              </a:tr>
              <a:tr h="287820">
                <a:tc>
                  <a:txBody>
                    <a:bodyPr/>
                    <a:lstStyle/>
                    <a:p>
                      <a:r>
                        <a:rPr lang="en-GB" sz="8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External Biosecurity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7943783"/>
                  </a:ext>
                </a:extLst>
              </a:tr>
              <a:tr h="287820">
                <a:tc>
                  <a:txBody>
                    <a:bodyPr/>
                    <a:lstStyle/>
                    <a:p>
                      <a:r>
                        <a:rPr lang="en-GB" sz="8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1) Location of the farm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66,67%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66.67%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39484"/>
                  </a:ext>
                </a:extLst>
              </a:tr>
              <a:tr h="287820">
                <a:tc>
                  <a:txBody>
                    <a:bodyPr/>
                    <a:lstStyle/>
                    <a:p>
                      <a:r>
                        <a:rPr lang="en-GB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2) Introduction of live fish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66.00%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70.00%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5916321"/>
                  </a:ext>
                </a:extLst>
              </a:tr>
              <a:tr h="287820">
                <a:tc>
                  <a:txBody>
                    <a:bodyPr/>
                    <a:lstStyle/>
                    <a:p>
                      <a:r>
                        <a:rPr lang="en-GB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3) Feed supply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100%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90.00%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02368170"/>
                  </a:ext>
                </a:extLst>
              </a:tr>
              <a:tr h="287820">
                <a:tc>
                  <a:txBody>
                    <a:bodyPr/>
                    <a:lstStyle/>
                    <a:p>
                      <a:r>
                        <a:rPr lang="en-GB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4) </a:t>
                      </a:r>
                      <a:r>
                        <a:rPr lang="en-GB" sz="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Biovectors</a:t>
                      </a:r>
                      <a:endParaRPr lang="en-GB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66.66%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90.00%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918207"/>
                  </a:ext>
                </a:extLst>
              </a:tr>
              <a:tr h="287820">
                <a:tc>
                  <a:txBody>
                    <a:bodyPr/>
                    <a:lstStyle/>
                    <a:p>
                      <a:r>
                        <a:rPr lang="en-GB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5) Personnel and visitors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84.21%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89.47%</a:t>
                      </a:r>
                    </a:p>
                    <a:p>
                      <a:pPr algn="r"/>
                      <a:endParaRPr lang="en-GB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46398949"/>
                  </a:ext>
                </a:extLst>
              </a:tr>
              <a:tr h="287820">
                <a:tc>
                  <a:txBody>
                    <a:bodyPr/>
                    <a:lstStyle/>
                    <a:p>
                      <a:r>
                        <a:rPr lang="en-GB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6) Use of divers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60.00%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68.00%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205720"/>
                  </a:ext>
                </a:extLst>
              </a:tr>
              <a:tr h="287820">
                <a:tc>
                  <a:txBody>
                    <a:bodyPr/>
                    <a:lstStyle/>
                    <a:p>
                      <a:r>
                        <a:rPr lang="en-GB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7) Equipment and vehicles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70.97%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64.51%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56625778"/>
                  </a:ext>
                </a:extLst>
              </a:tr>
              <a:tr h="287820">
                <a:tc>
                  <a:txBody>
                    <a:bodyPr/>
                    <a:lstStyle/>
                    <a:p>
                      <a:r>
                        <a:rPr lang="en-GB" sz="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Subtotal external Biosecurity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73%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77%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9279865"/>
                  </a:ext>
                </a:extLst>
              </a:tr>
              <a:tr h="287820">
                <a:tc>
                  <a:txBody>
                    <a:bodyPr/>
                    <a:lstStyle/>
                    <a:p>
                      <a:r>
                        <a:rPr lang="en-GB" sz="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Internal biosecurity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GB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GB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218095"/>
                  </a:ext>
                </a:extLst>
              </a:tr>
              <a:tr h="287820">
                <a:tc>
                  <a:txBody>
                    <a:bodyPr/>
                    <a:lstStyle/>
                    <a:p>
                      <a:r>
                        <a:rPr lang="en-GB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8) Vaccination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72.73%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69.09%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9791907"/>
                  </a:ext>
                </a:extLst>
              </a:tr>
              <a:tr h="287820">
                <a:tc>
                  <a:txBody>
                    <a:bodyPr/>
                    <a:lstStyle/>
                    <a:p>
                      <a:r>
                        <a:rPr lang="en-GB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9) Disease management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81.75%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83.10%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5533435"/>
                  </a:ext>
                </a:extLst>
              </a:tr>
              <a:tr h="287820">
                <a:tc>
                  <a:txBody>
                    <a:bodyPr/>
                    <a:lstStyle/>
                    <a:p>
                      <a:r>
                        <a:rPr lang="en-GB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10) Rearing management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100%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90.00%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0415362"/>
                  </a:ext>
                </a:extLst>
              </a:tr>
              <a:tr h="287820">
                <a:tc>
                  <a:txBody>
                    <a:bodyPr/>
                    <a:lstStyle/>
                    <a:p>
                      <a:r>
                        <a:rPr lang="en-GB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11) Feed management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100%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95.20%%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724708"/>
                  </a:ext>
                </a:extLst>
              </a:tr>
              <a:tr h="287820">
                <a:tc>
                  <a:txBody>
                    <a:bodyPr/>
                    <a:lstStyle/>
                    <a:p>
                      <a:r>
                        <a:rPr lang="en-GB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12) Waste management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100%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100%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5385950"/>
                  </a:ext>
                </a:extLst>
              </a:tr>
              <a:tr h="287820">
                <a:tc>
                  <a:txBody>
                    <a:bodyPr/>
                    <a:lstStyle/>
                    <a:p>
                      <a:r>
                        <a:rPr lang="en-GB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13) Harvesting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90.00%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84.00%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4828500"/>
                  </a:ext>
                </a:extLst>
              </a:tr>
              <a:tr h="287820">
                <a:tc>
                  <a:txBody>
                    <a:bodyPr/>
                    <a:lstStyle/>
                    <a:p>
                      <a:r>
                        <a:rPr lang="en-GB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14) Equipment, Cleaning and Disinfection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89.58%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74.17%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0644266"/>
                  </a:ext>
                </a:extLst>
              </a:tr>
              <a:tr h="287820">
                <a:tc>
                  <a:txBody>
                    <a:bodyPr/>
                    <a:lstStyle/>
                    <a:p>
                      <a:r>
                        <a:rPr lang="en-GB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15) Biosecurity program and record keeping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100%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91.11%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9637334"/>
                  </a:ext>
                </a:extLst>
              </a:tr>
              <a:tr h="287820">
                <a:tc>
                  <a:txBody>
                    <a:bodyPr/>
                    <a:lstStyle/>
                    <a:p>
                      <a:r>
                        <a:rPr lang="en-GB" sz="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Subtotal internal Biosecurity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92%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84%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3238195"/>
                  </a:ext>
                </a:extLst>
              </a:tr>
              <a:tr h="287820">
                <a:tc>
                  <a:txBody>
                    <a:bodyPr/>
                    <a:lstStyle/>
                    <a:p>
                      <a:r>
                        <a:rPr lang="en-GB" sz="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Overall biosecurity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82%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81%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0825102"/>
                  </a:ext>
                </a:extLst>
              </a:tr>
              <a:tr h="32786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800" dirty="0"/>
                        <a:t>Number of surveys completed: 46</a:t>
                      </a:r>
                      <a:endParaRPr lang="en-GB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endParaRPr lang="en-GB" sz="8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GB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GB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7149546"/>
                  </a:ext>
                </a:extLst>
              </a:tr>
            </a:tbl>
          </a:graphicData>
        </a:graphic>
      </p:graphicFrame>
      <p:sp>
        <p:nvSpPr>
          <p:cNvPr id="33" name="Retângulo 32">
            <a:extLst>
              <a:ext uri="{FF2B5EF4-FFF2-40B4-BE49-F238E27FC236}">
                <a16:creationId xmlns:a16="http://schemas.microsoft.com/office/drawing/2014/main" id="{AB2AA9EF-848C-4587-A43C-F3464E10210A}"/>
              </a:ext>
            </a:extLst>
          </p:cNvPr>
          <p:cNvSpPr/>
          <p:nvPr/>
        </p:nvSpPr>
        <p:spPr>
          <a:xfrm>
            <a:off x="117914" y="3990007"/>
            <a:ext cx="2293261" cy="420675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26" name="Conexão reta unidirecional 25">
            <a:extLst>
              <a:ext uri="{FF2B5EF4-FFF2-40B4-BE49-F238E27FC236}">
                <a16:creationId xmlns:a16="http://schemas.microsoft.com/office/drawing/2014/main" id="{5D616EAC-99C7-4D5C-AD30-A892E427F0EE}"/>
              </a:ext>
            </a:extLst>
          </p:cNvPr>
          <p:cNvCxnSpPr/>
          <p:nvPr/>
        </p:nvCxnSpPr>
        <p:spPr>
          <a:xfrm>
            <a:off x="2977700" y="5802411"/>
            <a:ext cx="0" cy="86261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2F28E17C-338C-4482-97DB-1E4D9243B2ED}"/>
              </a:ext>
            </a:extLst>
          </p:cNvPr>
          <p:cNvSpPr txBox="1"/>
          <p:nvPr/>
        </p:nvSpPr>
        <p:spPr>
          <a:xfrm>
            <a:off x="1815104" y="5848065"/>
            <a:ext cx="1090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Continue</a:t>
            </a:r>
          </a:p>
        </p:txBody>
      </p:sp>
      <p:sp>
        <p:nvSpPr>
          <p:cNvPr id="30" name="Rounded Rectangular Callout 7">
            <a:extLst>
              <a:ext uri="{FF2B5EF4-FFF2-40B4-BE49-F238E27FC236}">
                <a16:creationId xmlns:a16="http://schemas.microsoft.com/office/drawing/2014/main" id="{9B76C8FA-556E-4991-B089-C93A1B194358}"/>
              </a:ext>
            </a:extLst>
          </p:cNvPr>
          <p:cNvSpPr/>
          <p:nvPr/>
        </p:nvSpPr>
        <p:spPr>
          <a:xfrm>
            <a:off x="10140261" y="3382309"/>
            <a:ext cx="1908981" cy="369332"/>
          </a:xfrm>
          <a:prstGeom prst="wedgeRoundRectCallout">
            <a:avLst>
              <a:gd name="adj1" fmla="val -62403"/>
              <a:gd name="adj2" fmla="val -7162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GB" sz="1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n-GB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Download into pdf file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ECC9990E-2587-4F75-A892-7E1DEE105731}"/>
              </a:ext>
            </a:extLst>
          </p:cNvPr>
          <p:cNvSpPr txBox="1"/>
          <p:nvPr/>
        </p:nvSpPr>
        <p:spPr>
          <a:xfrm>
            <a:off x="10656277" y="657979"/>
            <a:ext cx="800100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GB" dirty="0"/>
              <a:t>PDF</a:t>
            </a:r>
          </a:p>
        </p:txBody>
      </p:sp>
      <p:sp>
        <p:nvSpPr>
          <p:cNvPr id="13" name="Seta: Para Baixo 12">
            <a:extLst>
              <a:ext uri="{FF2B5EF4-FFF2-40B4-BE49-F238E27FC236}">
                <a16:creationId xmlns:a16="http://schemas.microsoft.com/office/drawing/2014/main" id="{B2AEEA8F-953C-46E9-8980-206086C0D9BA}"/>
              </a:ext>
            </a:extLst>
          </p:cNvPr>
          <p:cNvSpPr/>
          <p:nvPr/>
        </p:nvSpPr>
        <p:spPr>
          <a:xfrm>
            <a:off x="11174328" y="706365"/>
            <a:ext cx="192040" cy="272561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94261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856C7710-1372-4F0E-8F36-289DBED3B9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610" y="995516"/>
            <a:ext cx="9196722" cy="5306961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DB792994-4C12-4874-B23D-8BB81ECD3CF7}"/>
              </a:ext>
            </a:extLst>
          </p:cNvPr>
          <p:cNvSpPr txBox="1"/>
          <p:nvPr/>
        </p:nvSpPr>
        <p:spPr>
          <a:xfrm>
            <a:off x="1966452" y="521717"/>
            <a:ext cx="1297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Farm 1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217339F-398A-4F7E-A2C3-B153485584E4}"/>
              </a:ext>
            </a:extLst>
          </p:cNvPr>
          <p:cNvSpPr txBox="1"/>
          <p:nvPr/>
        </p:nvSpPr>
        <p:spPr>
          <a:xfrm>
            <a:off x="3564194" y="521717"/>
            <a:ext cx="1297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Farm 2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1E04C4C9-7453-45D2-97DF-5FBE12545539}"/>
              </a:ext>
            </a:extLst>
          </p:cNvPr>
          <p:cNvSpPr txBox="1"/>
          <p:nvPr/>
        </p:nvSpPr>
        <p:spPr>
          <a:xfrm>
            <a:off x="5161936" y="521717"/>
            <a:ext cx="1297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Farm 3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97A9A1DE-3615-43B9-B5BA-89CB28D8C633}"/>
              </a:ext>
            </a:extLst>
          </p:cNvPr>
          <p:cNvSpPr txBox="1"/>
          <p:nvPr/>
        </p:nvSpPr>
        <p:spPr>
          <a:xfrm>
            <a:off x="6386052" y="521717"/>
            <a:ext cx="1297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Farm 4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92380A7C-24CD-48E7-85CD-2EC8C0D1CBF7}"/>
              </a:ext>
            </a:extLst>
          </p:cNvPr>
          <p:cNvSpPr txBox="1"/>
          <p:nvPr/>
        </p:nvSpPr>
        <p:spPr>
          <a:xfrm>
            <a:off x="7860890" y="521717"/>
            <a:ext cx="1297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Farm 5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03FC7664-C5CC-4F1B-82C6-0A7579CA864A}"/>
              </a:ext>
            </a:extLst>
          </p:cNvPr>
          <p:cNvSpPr txBox="1"/>
          <p:nvPr/>
        </p:nvSpPr>
        <p:spPr>
          <a:xfrm>
            <a:off x="9248648" y="383217"/>
            <a:ext cx="15977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Norway average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030125DB-E685-4E44-8120-28F12EA54426}"/>
              </a:ext>
            </a:extLst>
          </p:cNvPr>
          <p:cNvSpPr txBox="1"/>
          <p:nvPr/>
        </p:nvSpPr>
        <p:spPr>
          <a:xfrm>
            <a:off x="191729" y="152385"/>
            <a:ext cx="5787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benchmarking&lt;-</a:t>
            </a:r>
            <a:r>
              <a:rPr lang="en-GB" dirty="0" err="1"/>
              <a:t>cbind</a:t>
            </a:r>
            <a:r>
              <a:rPr lang="en-GB" dirty="0"/>
              <a:t>(</a:t>
            </a:r>
            <a:r>
              <a:rPr lang="en-GB" dirty="0" err="1"/>
              <a:t>myscore,meanscore</a:t>
            </a:r>
            <a:r>
              <a:rPr lang="en-GB" dirty="0"/>
              <a:t>)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41EC0AE2-D545-4714-B2B2-346C192A4FC7}"/>
              </a:ext>
            </a:extLst>
          </p:cNvPr>
          <p:cNvSpPr/>
          <p:nvPr/>
        </p:nvSpPr>
        <p:spPr>
          <a:xfrm>
            <a:off x="8970225" y="337051"/>
            <a:ext cx="1493833" cy="6062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FDBD392D-875B-432C-9E2A-3345B59BBD57}"/>
              </a:ext>
            </a:extLst>
          </p:cNvPr>
          <p:cNvSpPr/>
          <p:nvPr/>
        </p:nvSpPr>
        <p:spPr>
          <a:xfrm>
            <a:off x="1823236" y="521717"/>
            <a:ext cx="1297859" cy="44326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61752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D8A8C864-5D56-4D55-AC99-649F218D7D0C}"/>
              </a:ext>
            </a:extLst>
          </p:cNvPr>
          <p:cNvSpPr/>
          <p:nvPr/>
        </p:nvSpPr>
        <p:spPr>
          <a:xfrm>
            <a:off x="111588" y="-24338"/>
            <a:ext cx="11531510" cy="6906676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9A96E5FB-4A3E-47A0-B85F-A4A8410C1284}"/>
              </a:ext>
            </a:extLst>
          </p:cNvPr>
          <p:cNvSpPr/>
          <p:nvPr/>
        </p:nvSpPr>
        <p:spPr>
          <a:xfrm>
            <a:off x="107590" y="386068"/>
            <a:ext cx="2303585" cy="653159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accent5"/>
              </a:solidFill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DB75D1BF-6DA0-4855-BE49-B479565DA166}"/>
              </a:ext>
            </a:extLst>
          </p:cNvPr>
          <p:cNvSpPr/>
          <p:nvPr/>
        </p:nvSpPr>
        <p:spPr>
          <a:xfrm>
            <a:off x="107590" y="0"/>
            <a:ext cx="11535508" cy="553916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AB6B40FB-DD60-4CC3-9BEF-1298C5BB2E31}"/>
              </a:ext>
            </a:extLst>
          </p:cNvPr>
          <p:cNvSpPr txBox="1"/>
          <p:nvPr/>
        </p:nvSpPr>
        <p:spPr>
          <a:xfrm>
            <a:off x="111588" y="109008"/>
            <a:ext cx="27256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bg1"/>
                </a:solidFill>
              </a:rPr>
              <a:t>Biosecurity scoring system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65BC66A0-FEAF-4C34-876B-46384D04A7E4}"/>
              </a:ext>
            </a:extLst>
          </p:cNvPr>
          <p:cNvSpPr txBox="1"/>
          <p:nvPr/>
        </p:nvSpPr>
        <p:spPr>
          <a:xfrm>
            <a:off x="517732" y="2668227"/>
            <a:ext cx="8968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Home</a:t>
            </a:r>
          </a:p>
        </p:txBody>
      </p:sp>
      <p:pic>
        <p:nvPicPr>
          <p:cNvPr id="10" name="Gráfico 9" descr="Casa com preenchimento sólido">
            <a:extLst>
              <a:ext uri="{FF2B5EF4-FFF2-40B4-BE49-F238E27FC236}">
                <a16:creationId xmlns:a16="http://schemas.microsoft.com/office/drawing/2014/main" id="{F1DD0982-145A-4190-A708-E716A9589F7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2368" y="2719822"/>
            <a:ext cx="235364" cy="235364"/>
          </a:xfrm>
          <a:prstGeom prst="rect">
            <a:avLst/>
          </a:prstGeom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BB9A980D-3DA8-4EF4-B2E8-A3DFB1DC410A}"/>
              </a:ext>
            </a:extLst>
          </p:cNvPr>
          <p:cNvSpPr txBox="1"/>
          <p:nvPr/>
        </p:nvSpPr>
        <p:spPr>
          <a:xfrm>
            <a:off x="468867" y="3013427"/>
            <a:ext cx="18913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 What is Biosecurity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1C0399D8-857E-45EB-9E9C-98DA14086B81}"/>
              </a:ext>
            </a:extLst>
          </p:cNvPr>
          <p:cNvSpPr txBox="1"/>
          <p:nvPr/>
        </p:nvSpPr>
        <p:spPr>
          <a:xfrm>
            <a:off x="517732" y="3358628"/>
            <a:ext cx="16664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Summary statistics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D831AC82-EADA-4C46-A75B-D6C3214DC087}"/>
              </a:ext>
            </a:extLst>
          </p:cNvPr>
          <p:cNvSpPr txBox="1"/>
          <p:nvPr/>
        </p:nvSpPr>
        <p:spPr>
          <a:xfrm>
            <a:off x="517732" y="3699445"/>
            <a:ext cx="11205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Risk factors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90EECEB7-AA2D-4ECC-A8BD-E0C8EEFDCECE}"/>
              </a:ext>
            </a:extLst>
          </p:cNvPr>
          <p:cNvSpPr txBox="1"/>
          <p:nvPr/>
        </p:nvSpPr>
        <p:spPr>
          <a:xfrm>
            <a:off x="538194" y="4020410"/>
            <a:ext cx="18220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Biosecurity evaluation</a:t>
            </a:r>
          </a:p>
        </p:txBody>
      </p:sp>
      <p:pic>
        <p:nvPicPr>
          <p:cNvPr id="21" name="Gráfico 20" descr="Armadura Medieval com preenchimento sólido">
            <a:extLst>
              <a:ext uri="{FF2B5EF4-FFF2-40B4-BE49-F238E27FC236}">
                <a16:creationId xmlns:a16="http://schemas.microsoft.com/office/drawing/2014/main" id="{183E40DB-AFD5-4AE1-9EB3-E0B4FA27D66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6602" y="3034245"/>
            <a:ext cx="281592" cy="281592"/>
          </a:xfrm>
          <a:prstGeom prst="rect">
            <a:avLst/>
          </a:prstGeom>
        </p:spPr>
      </p:pic>
      <p:pic>
        <p:nvPicPr>
          <p:cNvPr id="23" name="Gráfico 22" descr="Gráfico de barras com preenchimento sólido">
            <a:extLst>
              <a:ext uri="{FF2B5EF4-FFF2-40B4-BE49-F238E27FC236}">
                <a16:creationId xmlns:a16="http://schemas.microsoft.com/office/drawing/2014/main" id="{CEA068A9-DAD6-4349-8F4A-96EC5072C5C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82368" y="3372799"/>
            <a:ext cx="281593" cy="281593"/>
          </a:xfrm>
          <a:prstGeom prst="rect">
            <a:avLst/>
          </a:prstGeom>
        </p:spPr>
      </p:pic>
      <p:pic>
        <p:nvPicPr>
          <p:cNvPr id="25" name="Gráfico 24" descr="Ponto de exclamação com preenchimento sólido">
            <a:extLst>
              <a:ext uri="{FF2B5EF4-FFF2-40B4-BE49-F238E27FC236}">
                <a16:creationId xmlns:a16="http://schemas.microsoft.com/office/drawing/2014/main" id="{BE9BB0CD-2B22-4029-9FBB-2762D64E79D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72562" y="3757330"/>
            <a:ext cx="263080" cy="263080"/>
          </a:xfrm>
          <a:prstGeom prst="rect">
            <a:avLst/>
          </a:prstGeom>
        </p:spPr>
      </p:pic>
      <p:pic>
        <p:nvPicPr>
          <p:cNvPr id="27" name="Gráfico 26" descr="Prancheta com visto com preenchimento sólido">
            <a:extLst>
              <a:ext uri="{FF2B5EF4-FFF2-40B4-BE49-F238E27FC236}">
                <a16:creationId xmlns:a16="http://schemas.microsoft.com/office/drawing/2014/main" id="{F3F4FD10-4748-419D-B562-A81C8C0CB1A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46278" y="4041478"/>
            <a:ext cx="299897" cy="299897"/>
          </a:xfrm>
          <a:prstGeom prst="rect">
            <a:avLst/>
          </a:prstGeom>
        </p:spPr>
      </p:pic>
      <p:pic>
        <p:nvPicPr>
          <p:cNvPr id="28" name="Picture 4" descr="Gate2Growth">
            <a:extLst>
              <a:ext uri="{FF2B5EF4-FFF2-40B4-BE49-F238E27FC236}">
                <a16:creationId xmlns:a16="http://schemas.microsoft.com/office/drawing/2014/main" id="{F260F731-10D6-4B3D-9509-D79B7146DA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585" y="1131375"/>
            <a:ext cx="1440780" cy="1282294"/>
          </a:xfrm>
          <a:prstGeom prst="rect">
            <a:avLst/>
          </a:prstGeom>
          <a:noFill/>
        </p:spPr>
      </p:pic>
      <p:sp>
        <p:nvSpPr>
          <p:cNvPr id="33" name="Retângulo 32">
            <a:extLst>
              <a:ext uri="{FF2B5EF4-FFF2-40B4-BE49-F238E27FC236}">
                <a16:creationId xmlns:a16="http://schemas.microsoft.com/office/drawing/2014/main" id="{AB2AA9EF-848C-4587-A43C-F3464E10210A}"/>
              </a:ext>
            </a:extLst>
          </p:cNvPr>
          <p:cNvSpPr/>
          <p:nvPr/>
        </p:nvSpPr>
        <p:spPr>
          <a:xfrm>
            <a:off x="117914" y="3990007"/>
            <a:ext cx="2293261" cy="420675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27D7697C-FFF9-4498-B7C4-82F8BAF597E2}"/>
              </a:ext>
            </a:extLst>
          </p:cNvPr>
          <p:cNvSpPr txBox="1"/>
          <p:nvPr/>
        </p:nvSpPr>
        <p:spPr>
          <a:xfrm>
            <a:off x="5875344" y="657979"/>
            <a:ext cx="1591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accent5">
                    <a:lumMod val="75000"/>
                  </a:schemeClr>
                </a:solidFill>
              </a:rPr>
              <a:t>Benchmarking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5D829736-86B3-4A10-B461-A109022FA2D7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b="9083"/>
          <a:stretch/>
        </p:blipFill>
        <p:spPr>
          <a:xfrm>
            <a:off x="3222265" y="1610889"/>
            <a:ext cx="7143750" cy="3741080"/>
          </a:xfrm>
          <a:prstGeom prst="rect">
            <a:avLst/>
          </a:prstGeom>
        </p:spPr>
      </p:pic>
      <p:sp>
        <p:nvSpPr>
          <p:cNvPr id="18" name="Retângulo 17">
            <a:extLst>
              <a:ext uri="{FF2B5EF4-FFF2-40B4-BE49-F238E27FC236}">
                <a16:creationId xmlns:a16="http://schemas.microsoft.com/office/drawing/2014/main" id="{2B4F6FC7-4F07-4790-ACD0-DD3E0BA68A69}"/>
              </a:ext>
            </a:extLst>
          </p:cNvPr>
          <p:cNvSpPr/>
          <p:nvPr/>
        </p:nvSpPr>
        <p:spPr>
          <a:xfrm>
            <a:off x="4255476" y="5622680"/>
            <a:ext cx="131885" cy="1230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65497ECD-B245-437C-B015-468531C913BB}"/>
              </a:ext>
            </a:extLst>
          </p:cNvPr>
          <p:cNvSpPr txBox="1"/>
          <p:nvPr/>
        </p:nvSpPr>
        <p:spPr>
          <a:xfrm>
            <a:off x="4387361" y="5545727"/>
            <a:ext cx="21013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latin typeface="Arial" panose="020B0604020202020204" pitchFamily="34" charset="0"/>
                <a:cs typeface="Arial" panose="020B0604020202020204" pitchFamily="34" charset="0"/>
              </a:rPr>
              <a:t>My score</a:t>
            </a:r>
          </a:p>
        </p:txBody>
      </p:sp>
      <p:sp>
        <p:nvSpPr>
          <p:cNvPr id="35" name="Retângulo 34">
            <a:extLst>
              <a:ext uri="{FF2B5EF4-FFF2-40B4-BE49-F238E27FC236}">
                <a16:creationId xmlns:a16="http://schemas.microsoft.com/office/drawing/2014/main" id="{F861C33D-8A6D-404F-A7AA-6C83147FA753}"/>
              </a:ext>
            </a:extLst>
          </p:cNvPr>
          <p:cNvSpPr/>
          <p:nvPr/>
        </p:nvSpPr>
        <p:spPr>
          <a:xfrm>
            <a:off x="5743459" y="5622401"/>
            <a:ext cx="131885" cy="123092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ACDB68C6-8EF3-404A-AC5D-E7C59259D1B4}"/>
              </a:ext>
            </a:extLst>
          </p:cNvPr>
          <p:cNvSpPr txBox="1"/>
          <p:nvPr/>
        </p:nvSpPr>
        <p:spPr>
          <a:xfrm>
            <a:off x="5876614" y="5545447"/>
            <a:ext cx="21013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latin typeface="Arial" panose="020B0604020202020204" pitchFamily="34" charset="0"/>
                <a:cs typeface="Arial" panose="020B0604020202020204" pitchFamily="34" charset="0"/>
              </a:rPr>
              <a:t>Average for Norway</a:t>
            </a:r>
          </a:p>
        </p:txBody>
      </p:sp>
      <p:cxnSp>
        <p:nvCxnSpPr>
          <p:cNvPr id="37" name="Conexão reta unidirecional 36">
            <a:extLst>
              <a:ext uri="{FF2B5EF4-FFF2-40B4-BE49-F238E27FC236}">
                <a16:creationId xmlns:a16="http://schemas.microsoft.com/office/drawing/2014/main" id="{B7CEDF50-C208-439D-B040-81C1F56C959D}"/>
              </a:ext>
            </a:extLst>
          </p:cNvPr>
          <p:cNvCxnSpPr/>
          <p:nvPr/>
        </p:nvCxnSpPr>
        <p:spPr>
          <a:xfrm>
            <a:off x="8836269" y="5872292"/>
            <a:ext cx="0" cy="86261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6C988BD8-11BB-483D-8C6F-8739289FCF48}"/>
              </a:ext>
            </a:extLst>
          </p:cNvPr>
          <p:cNvSpPr txBox="1"/>
          <p:nvPr/>
        </p:nvSpPr>
        <p:spPr>
          <a:xfrm>
            <a:off x="9004193" y="6039610"/>
            <a:ext cx="1090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Continue</a:t>
            </a:r>
          </a:p>
        </p:txBody>
      </p:sp>
    </p:spTree>
    <p:extLst>
      <p:ext uri="{BB962C8B-B14F-4D97-AF65-F5344CB8AC3E}">
        <p14:creationId xmlns:p14="http://schemas.microsoft.com/office/powerpoint/2010/main" val="38800698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D8A8C864-5D56-4D55-AC99-649F218D7D0C}"/>
              </a:ext>
            </a:extLst>
          </p:cNvPr>
          <p:cNvSpPr/>
          <p:nvPr/>
        </p:nvSpPr>
        <p:spPr>
          <a:xfrm>
            <a:off x="142758" y="-24338"/>
            <a:ext cx="11531510" cy="6906676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9A96E5FB-4A3E-47A0-B85F-A4A8410C1284}"/>
              </a:ext>
            </a:extLst>
          </p:cNvPr>
          <p:cNvSpPr/>
          <p:nvPr/>
        </p:nvSpPr>
        <p:spPr>
          <a:xfrm>
            <a:off x="107590" y="386068"/>
            <a:ext cx="2303585" cy="653159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accent5"/>
              </a:solidFill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DB75D1BF-6DA0-4855-BE49-B479565DA166}"/>
              </a:ext>
            </a:extLst>
          </p:cNvPr>
          <p:cNvSpPr/>
          <p:nvPr/>
        </p:nvSpPr>
        <p:spPr>
          <a:xfrm>
            <a:off x="107590" y="0"/>
            <a:ext cx="11535508" cy="553916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AB6B40FB-DD60-4CC3-9BEF-1298C5BB2E31}"/>
              </a:ext>
            </a:extLst>
          </p:cNvPr>
          <p:cNvSpPr txBox="1"/>
          <p:nvPr/>
        </p:nvSpPr>
        <p:spPr>
          <a:xfrm>
            <a:off x="111588" y="109008"/>
            <a:ext cx="27256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bg1"/>
                </a:solidFill>
              </a:rPr>
              <a:t>Biosecurity scoring system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65BC66A0-FEAF-4C34-876B-46384D04A7E4}"/>
              </a:ext>
            </a:extLst>
          </p:cNvPr>
          <p:cNvSpPr txBox="1"/>
          <p:nvPr/>
        </p:nvSpPr>
        <p:spPr>
          <a:xfrm>
            <a:off x="517732" y="2668227"/>
            <a:ext cx="8968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Home</a:t>
            </a:r>
          </a:p>
        </p:txBody>
      </p:sp>
      <p:pic>
        <p:nvPicPr>
          <p:cNvPr id="10" name="Gráfico 9" descr="Casa com preenchimento sólido">
            <a:extLst>
              <a:ext uri="{FF2B5EF4-FFF2-40B4-BE49-F238E27FC236}">
                <a16:creationId xmlns:a16="http://schemas.microsoft.com/office/drawing/2014/main" id="{F1DD0982-145A-4190-A708-E716A9589F7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2368" y="2719822"/>
            <a:ext cx="235364" cy="235364"/>
          </a:xfrm>
          <a:prstGeom prst="rect">
            <a:avLst/>
          </a:prstGeom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BB9A980D-3DA8-4EF4-B2E8-A3DFB1DC410A}"/>
              </a:ext>
            </a:extLst>
          </p:cNvPr>
          <p:cNvSpPr txBox="1"/>
          <p:nvPr/>
        </p:nvSpPr>
        <p:spPr>
          <a:xfrm>
            <a:off x="468867" y="3013427"/>
            <a:ext cx="18913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 What is Biosecurity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1C0399D8-857E-45EB-9E9C-98DA14086B81}"/>
              </a:ext>
            </a:extLst>
          </p:cNvPr>
          <p:cNvSpPr txBox="1"/>
          <p:nvPr/>
        </p:nvSpPr>
        <p:spPr>
          <a:xfrm>
            <a:off x="517732" y="3358628"/>
            <a:ext cx="16664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Summary statistics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D831AC82-EADA-4C46-A75B-D6C3214DC087}"/>
              </a:ext>
            </a:extLst>
          </p:cNvPr>
          <p:cNvSpPr txBox="1"/>
          <p:nvPr/>
        </p:nvSpPr>
        <p:spPr>
          <a:xfrm>
            <a:off x="517732" y="3699445"/>
            <a:ext cx="11205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Risk factors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90EECEB7-AA2D-4ECC-A8BD-E0C8EEFDCECE}"/>
              </a:ext>
            </a:extLst>
          </p:cNvPr>
          <p:cNvSpPr txBox="1"/>
          <p:nvPr/>
        </p:nvSpPr>
        <p:spPr>
          <a:xfrm>
            <a:off x="538194" y="4020410"/>
            <a:ext cx="18220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Biosecurity evaluation</a:t>
            </a:r>
          </a:p>
        </p:txBody>
      </p:sp>
      <p:pic>
        <p:nvPicPr>
          <p:cNvPr id="21" name="Gráfico 20" descr="Armadura Medieval com preenchimento sólido">
            <a:extLst>
              <a:ext uri="{FF2B5EF4-FFF2-40B4-BE49-F238E27FC236}">
                <a16:creationId xmlns:a16="http://schemas.microsoft.com/office/drawing/2014/main" id="{183E40DB-AFD5-4AE1-9EB3-E0B4FA27D66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6602" y="3034245"/>
            <a:ext cx="281592" cy="281592"/>
          </a:xfrm>
          <a:prstGeom prst="rect">
            <a:avLst/>
          </a:prstGeom>
        </p:spPr>
      </p:pic>
      <p:pic>
        <p:nvPicPr>
          <p:cNvPr id="23" name="Gráfico 22" descr="Gráfico de barras com preenchimento sólido">
            <a:extLst>
              <a:ext uri="{FF2B5EF4-FFF2-40B4-BE49-F238E27FC236}">
                <a16:creationId xmlns:a16="http://schemas.microsoft.com/office/drawing/2014/main" id="{CEA068A9-DAD6-4349-8F4A-96EC5072C5C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82368" y="3372799"/>
            <a:ext cx="281593" cy="281593"/>
          </a:xfrm>
          <a:prstGeom prst="rect">
            <a:avLst/>
          </a:prstGeom>
        </p:spPr>
      </p:pic>
      <p:pic>
        <p:nvPicPr>
          <p:cNvPr id="25" name="Gráfico 24" descr="Ponto de exclamação com preenchimento sólido">
            <a:extLst>
              <a:ext uri="{FF2B5EF4-FFF2-40B4-BE49-F238E27FC236}">
                <a16:creationId xmlns:a16="http://schemas.microsoft.com/office/drawing/2014/main" id="{BE9BB0CD-2B22-4029-9FBB-2762D64E79D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72562" y="3757330"/>
            <a:ext cx="263080" cy="263080"/>
          </a:xfrm>
          <a:prstGeom prst="rect">
            <a:avLst/>
          </a:prstGeom>
        </p:spPr>
      </p:pic>
      <p:pic>
        <p:nvPicPr>
          <p:cNvPr id="27" name="Gráfico 26" descr="Prancheta com visto com preenchimento sólido">
            <a:extLst>
              <a:ext uri="{FF2B5EF4-FFF2-40B4-BE49-F238E27FC236}">
                <a16:creationId xmlns:a16="http://schemas.microsoft.com/office/drawing/2014/main" id="{F3F4FD10-4748-419D-B562-A81C8C0CB1A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46278" y="4041478"/>
            <a:ext cx="299897" cy="299897"/>
          </a:xfrm>
          <a:prstGeom prst="rect">
            <a:avLst/>
          </a:prstGeom>
        </p:spPr>
      </p:pic>
      <p:pic>
        <p:nvPicPr>
          <p:cNvPr id="28" name="Picture 4" descr="Gate2Growth">
            <a:extLst>
              <a:ext uri="{FF2B5EF4-FFF2-40B4-BE49-F238E27FC236}">
                <a16:creationId xmlns:a16="http://schemas.microsoft.com/office/drawing/2014/main" id="{F260F731-10D6-4B3D-9509-D79B7146DA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585" y="1131375"/>
            <a:ext cx="1440780" cy="1282294"/>
          </a:xfrm>
          <a:prstGeom prst="rect">
            <a:avLst/>
          </a:prstGeom>
          <a:noFill/>
        </p:spPr>
      </p:pic>
      <p:sp>
        <p:nvSpPr>
          <p:cNvPr id="33" name="Retângulo 32">
            <a:extLst>
              <a:ext uri="{FF2B5EF4-FFF2-40B4-BE49-F238E27FC236}">
                <a16:creationId xmlns:a16="http://schemas.microsoft.com/office/drawing/2014/main" id="{AB2AA9EF-848C-4587-A43C-F3464E10210A}"/>
              </a:ext>
            </a:extLst>
          </p:cNvPr>
          <p:cNvSpPr/>
          <p:nvPr/>
        </p:nvSpPr>
        <p:spPr>
          <a:xfrm>
            <a:off x="117914" y="3990007"/>
            <a:ext cx="2293261" cy="420675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27D7697C-FFF9-4498-B7C4-82F8BAF597E2}"/>
              </a:ext>
            </a:extLst>
          </p:cNvPr>
          <p:cNvSpPr txBox="1"/>
          <p:nvPr/>
        </p:nvSpPr>
        <p:spPr>
          <a:xfrm>
            <a:off x="5875344" y="657979"/>
            <a:ext cx="1591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accent5">
                    <a:lumMod val="75000"/>
                  </a:schemeClr>
                </a:solidFill>
              </a:rPr>
              <a:t>Benchmarking</a:t>
            </a:r>
          </a:p>
        </p:txBody>
      </p:sp>
      <p:pic>
        <p:nvPicPr>
          <p:cNvPr id="26" name="Imagem 25">
            <a:extLst>
              <a:ext uri="{FF2B5EF4-FFF2-40B4-BE49-F238E27FC236}">
                <a16:creationId xmlns:a16="http://schemas.microsoft.com/office/drawing/2014/main" id="{8E3CE03E-69AC-4015-A18C-BD4696D947F7}"/>
              </a:ext>
            </a:extLst>
          </p:cNvPr>
          <p:cNvPicPr/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4648" y="1544887"/>
            <a:ext cx="6986990" cy="4935044"/>
          </a:xfrm>
          <a:prstGeom prst="rect">
            <a:avLst/>
          </a:prstGeom>
          <a:noFill/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CC0D3AAF-DA16-4AFC-A72E-5B3C4373EE6B}"/>
              </a:ext>
            </a:extLst>
          </p:cNvPr>
          <p:cNvSpPr/>
          <p:nvPr/>
        </p:nvSpPr>
        <p:spPr>
          <a:xfrm>
            <a:off x="8168053" y="3130062"/>
            <a:ext cx="61547" cy="7033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9" name="Conexão reta unidirecional 28">
            <a:extLst>
              <a:ext uri="{FF2B5EF4-FFF2-40B4-BE49-F238E27FC236}">
                <a16:creationId xmlns:a16="http://schemas.microsoft.com/office/drawing/2014/main" id="{3E4B60A2-8C99-41E3-8E52-975669C2B047}"/>
              </a:ext>
            </a:extLst>
          </p:cNvPr>
          <p:cNvCxnSpPr>
            <a:cxnSpLocks/>
          </p:cNvCxnSpPr>
          <p:nvPr/>
        </p:nvCxnSpPr>
        <p:spPr>
          <a:xfrm flipV="1">
            <a:off x="8317523" y="2413669"/>
            <a:ext cx="2224454" cy="73446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8C3F08C4-5BB2-4690-8684-9046475BE0AB}"/>
              </a:ext>
            </a:extLst>
          </p:cNvPr>
          <p:cNvSpPr txBox="1"/>
          <p:nvPr/>
        </p:nvSpPr>
        <p:spPr>
          <a:xfrm>
            <a:off x="10629900" y="2275169"/>
            <a:ext cx="11166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latin typeface="Arial" panose="020B0604020202020204" pitchFamily="34" charset="0"/>
                <a:cs typeface="Arial" panose="020B0604020202020204" pitchFamily="34" charset="0"/>
              </a:rPr>
              <a:t>My score</a:t>
            </a:r>
          </a:p>
        </p:txBody>
      </p:sp>
      <p:cxnSp>
        <p:nvCxnSpPr>
          <p:cNvPr id="32" name="Conexão reta unidirecional 31">
            <a:extLst>
              <a:ext uri="{FF2B5EF4-FFF2-40B4-BE49-F238E27FC236}">
                <a16:creationId xmlns:a16="http://schemas.microsoft.com/office/drawing/2014/main" id="{C9AF5184-AAB2-4B43-8BA3-69BFBB7994BB}"/>
              </a:ext>
            </a:extLst>
          </p:cNvPr>
          <p:cNvCxnSpPr/>
          <p:nvPr/>
        </p:nvCxnSpPr>
        <p:spPr>
          <a:xfrm>
            <a:off x="10612315" y="5819539"/>
            <a:ext cx="0" cy="86261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9CD5298B-7541-4DBC-886B-23A236BB749F}"/>
              </a:ext>
            </a:extLst>
          </p:cNvPr>
          <p:cNvSpPr txBox="1"/>
          <p:nvPr/>
        </p:nvSpPr>
        <p:spPr>
          <a:xfrm>
            <a:off x="10588022" y="6066181"/>
            <a:ext cx="1090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Continue</a:t>
            </a:r>
          </a:p>
        </p:txBody>
      </p:sp>
    </p:spTree>
    <p:extLst>
      <p:ext uri="{BB962C8B-B14F-4D97-AF65-F5344CB8AC3E}">
        <p14:creationId xmlns:p14="http://schemas.microsoft.com/office/powerpoint/2010/main" val="24286798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9A96E5FB-4A3E-47A0-B85F-A4A8410C1284}"/>
              </a:ext>
            </a:extLst>
          </p:cNvPr>
          <p:cNvSpPr/>
          <p:nvPr/>
        </p:nvSpPr>
        <p:spPr>
          <a:xfrm>
            <a:off x="107590" y="386068"/>
            <a:ext cx="2303585" cy="653159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accent5"/>
              </a:solidFill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DB75D1BF-6DA0-4855-BE49-B479565DA166}"/>
              </a:ext>
            </a:extLst>
          </p:cNvPr>
          <p:cNvSpPr/>
          <p:nvPr/>
        </p:nvSpPr>
        <p:spPr>
          <a:xfrm>
            <a:off x="107590" y="0"/>
            <a:ext cx="11535508" cy="553916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AB6B40FB-DD60-4CC3-9BEF-1298C5BB2E31}"/>
              </a:ext>
            </a:extLst>
          </p:cNvPr>
          <p:cNvSpPr txBox="1"/>
          <p:nvPr/>
        </p:nvSpPr>
        <p:spPr>
          <a:xfrm>
            <a:off x="111588" y="109008"/>
            <a:ext cx="27256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bg1"/>
                </a:solidFill>
              </a:rPr>
              <a:t>Biosecurity scoring system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65BC66A0-FEAF-4C34-876B-46384D04A7E4}"/>
              </a:ext>
            </a:extLst>
          </p:cNvPr>
          <p:cNvSpPr txBox="1"/>
          <p:nvPr/>
        </p:nvSpPr>
        <p:spPr>
          <a:xfrm>
            <a:off x="517732" y="2668227"/>
            <a:ext cx="8968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Home</a:t>
            </a:r>
          </a:p>
        </p:txBody>
      </p:sp>
      <p:pic>
        <p:nvPicPr>
          <p:cNvPr id="10" name="Gráfico 9" descr="Casa com preenchimento sólido">
            <a:extLst>
              <a:ext uri="{FF2B5EF4-FFF2-40B4-BE49-F238E27FC236}">
                <a16:creationId xmlns:a16="http://schemas.microsoft.com/office/drawing/2014/main" id="{F1DD0982-145A-4190-A708-E716A9589F7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2368" y="2719822"/>
            <a:ext cx="235364" cy="235364"/>
          </a:xfrm>
          <a:prstGeom prst="rect">
            <a:avLst/>
          </a:prstGeom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BB9A980D-3DA8-4EF4-B2E8-A3DFB1DC410A}"/>
              </a:ext>
            </a:extLst>
          </p:cNvPr>
          <p:cNvSpPr txBox="1"/>
          <p:nvPr/>
        </p:nvSpPr>
        <p:spPr>
          <a:xfrm>
            <a:off x="468867" y="3013427"/>
            <a:ext cx="18913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 What is Biosecurity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1C0399D8-857E-45EB-9E9C-98DA14086B81}"/>
              </a:ext>
            </a:extLst>
          </p:cNvPr>
          <p:cNvSpPr txBox="1"/>
          <p:nvPr/>
        </p:nvSpPr>
        <p:spPr>
          <a:xfrm>
            <a:off x="517732" y="3358628"/>
            <a:ext cx="16664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Summary statistics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D831AC82-EADA-4C46-A75B-D6C3214DC087}"/>
              </a:ext>
            </a:extLst>
          </p:cNvPr>
          <p:cNvSpPr txBox="1"/>
          <p:nvPr/>
        </p:nvSpPr>
        <p:spPr>
          <a:xfrm>
            <a:off x="517732" y="3699445"/>
            <a:ext cx="11205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Risk factors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90EECEB7-AA2D-4ECC-A8BD-E0C8EEFDCECE}"/>
              </a:ext>
            </a:extLst>
          </p:cNvPr>
          <p:cNvSpPr txBox="1"/>
          <p:nvPr/>
        </p:nvSpPr>
        <p:spPr>
          <a:xfrm>
            <a:off x="538194" y="4020410"/>
            <a:ext cx="18220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Biosecurity evaluation</a:t>
            </a:r>
          </a:p>
        </p:txBody>
      </p:sp>
      <p:pic>
        <p:nvPicPr>
          <p:cNvPr id="21" name="Gráfico 20" descr="Armadura Medieval com preenchimento sólido">
            <a:extLst>
              <a:ext uri="{FF2B5EF4-FFF2-40B4-BE49-F238E27FC236}">
                <a16:creationId xmlns:a16="http://schemas.microsoft.com/office/drawing/2014/main" id="{183E40DB-AFD5-4AE1-9EB3-E0B4FA27D66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6602" y="3034245"/>
            <a:ext cx="281592" cy="281592"/>
          </a:xfrm>
          <a:prstGeom prst="rect">
            <a:avLst/>
          </a:prstGeom>
        </p:spPr>
      </p:pic>
      <p:pic>
        <p:nvPicPr>
          <p:cNvPr id="23" name="Gráfico 22" descr="Gráfico de barras com preenchimento sólido">
            <a:extLst>
              <a:ext uri="{FF2B5EF4-FFF2-40B4-BE49-F238E27FC236}">
                <a16:creationId xmlns:a16="http://schemas.microsoft.com/office/drawing/2014/main" id="{CEA068A9-DAD6-4349-8F4A-96EC5072C5C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82368" y="3372799"/>
            <a:ext cx="281593" cy="281593"/>
          </a:xfrm>
          <a:prstGeom prst="rect">
            <a:avLst/>
          </a:prstGeom>
        </p:spPr>
      </p:pic>
      <p:pic>
        <p:nvPicPr>
          <p:cNvPr id="25" name="Gráfico 24" descr="Ponto de exclamação com preenchimento sólido">
            <a:extLst>
              <a:ext uri="{FF2B5EF4-FFF2-40B4-BE49-F238E27FC236}">
                <a16:creationId xmlns:a16="http://schemas.microsoft.com/office/drawing/2014/main" id="{BE9BB0CD-2B22-4029-9FBB-2762D64E79D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72562" y="3757330"/>
            <a:ext cx="263080" cy="263080"/>
          </a:xfrm>
          <a:prstGeom prst="rect">
            <a:avLst/>
          </a:prstGeom>
        </p:spPr>
      </p:pic>
      <p:pic>
        <p:nvPicPr>
          <p:cNvPr id="27" name="Gráfico 26" descr="Prancheta com visto com preenchimento sólido">
            <a:extLst>
              <a:ext uri="{FF2B5EF4-FFF2-40B4-BE49-F238E27FC236}">
                <a16:creationId xmlns:a16="http://schemas.microsoft.com/office/drawing/2014/main" id="{F3F4FD10-4748-419D-B562-A81C8C0CB1A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46278" y="4041478"/>
            <a:ext cx="299897" cy="299897"/>
          </a:xfrm>
          <a:prstGeom prst="rect">
            <a:avLst/>
          </a:prstGeom>
        </p:spPr>
      </p:pic>
      <p:pic>
        <p:nvPicPr>
          <p:cNvPr id="28" name="Picture 4" descr="Gate2Growth">
            <a:extLst>
              <a:ext uri="{FF2B5EF4-FFF2-40B4-BE49-F238E27FC236}">
                <a16:creationId xmlns:a16="http://schemas.microsoft.com/office/drawing/2014/main" id="{F260F731-10D6-4B3D-9509-D79B7146DA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585" y="1131375"/>
            <a:ext cx="1440780" cy="1282294"/>
          </a:xfrm>
          <a:prstGeom prst="rect">
            <a:avLst/>
          </a:prstGeom>
          <a:noFill/>
        </p:spPr>
      </p:pic>
      <p:sp>
        <p:nvSpPr>
          <p:cNvPr id="33" name="Retângulo 32">
            <a:extLst>
              <a:ext uri="{FF2B5EF4-FFF2-40B4-BE49-F238E27FC236}">
                <a16:creationId xmlns:a16="http://schemas.microsoft.com/office/drawing/2014/main" id="{AB2AA9EF-848C-4587-A43C-F3464E10210A}"/>
              </a:ext>
            </a:extLst>
          </p:cNvPr>
          <p:cNvSpPr/>
          <p:nvPr/>
        </p:nvSpPr>
        <p:spPr>
          <a:xfrm>
            <a:off x="117914" y="3990007"/>
            <a:ext cx="2293261" cy="420675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27D7697C-FFF9-4498-B7C4-82F8BAF597E2}"/>
              </a:ext>
            </a:extLst>
          </p:cNvPr>
          <p:cNvSpPr txBox="1"/>
          <p:nvPr/>
        </p:nvSpPr>
        <p:spPr>
          <a:xfrm>
            <a:off x="5875344" y="657979"/>
            <a:ext cx="1591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accent5">
                    <a:lumMod val="75000"/>
                  </a:schemeClr>
                </a:solidFill>
              </a:rPr>
              <a:t>Benchmarking</a:t>
            </a:r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049AC5C8-DC73-4A37-9580-5C9E6919B544}"/>
              </a:ext>
            </a:extLst>
          </p:cNvPr>
          <p:cNvSpPr/>
          <p:nvPr/>
        </p:nvSpPr>
        <p:spPr>
          <a:xfrm>
            <a:off x="2594360" y="1467592"/>
            <a:ext cx="2685807" cy="338553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Triângulo isósceles 29">
            <a:extLst>
              <a:ext uri="{FF2B5EF4-FFF2-40B4-BE49-F238E27FC236}">
                <a16:creationId xmlns:a16="http://schemas.microsoft.com/office/drawing/2014/main" id="{E23E9559-B09A-4B1A-B3EC-CBEAAF322F71}"/>
              </a:ext>
            </a:extLst>
          </p:cNvPr>
          <p:cNvSpPr/>
          <p:nvPr/>
        </p:nvSpPr>
        <p:spPr>
          <a:xfrm rot="10800000">
            <a:off x="5002080" y="1590855"/>
            <a:ext cx="103909" cy="97864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02F2B88C-E6A1-48AF-81C4-76E9B36DBFA6}"/>
              </a:ext>
            </a:extLst>
          </p:cNvPr>
          <p:cNvSpPr txBox="1"/>
          <p:nvPr/>
        </p:nvSpPr>
        <p:spPr>
          <a:xfrm>
            <a:off x="2542405" y="1082871"/>
            <a:ext cx="2511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Select a subcategory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F64BFB62-A75F-44E0-BBF1-A19A6227466E}"/>
              </a:ext>
            </a:extLst>
          </p:cNvPr>
          <p:cNvSpPr txBox="1"/>
          <p:nvPr/>
        </p:nvSpPr>
        <p:spPr>
          <a:xfrm>
            <a:off x="2664938" y="1495523"/>
            <a:ext cx="21629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0" dirty="0">
                <a:latin typeface="Arial" panose="020B0604020202020204" pitchFamily="34" charset="0"/>
                <a:cs typeface="Arial" panose="020B0604020202020204" pitchFamily="34" charset="0"/>
              </a:rPr>
              <a:t>1) Location of the farm</a:t>
            </a:r>
            <a:endParaRPr lang="en-GB" sz="1200" dirty="0"/>
          </a:p>
        </p:txBody>
      </p:sp>
      <p:pic>
        <p:nvPicPr>
          <p:cNvPr id="1028" name="Picture 4" descr="Jitter in Excel Scatter Charts • My Online Training Hub">
            <a:extLst>
              <a:ext uri="{FF2B5EF4-FFF2-40B4-BE49-F238E27FC236}">
                <a16:creationId xmlns:a16="http://schemas.microsoft.com/office/drawing/2014/main" id="{E7E8B9E1-0BD6-407D-8505-CE1B45242A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68" r="63521" b="5787"/>
          <a:stretch/>
        </p:blipFill>
        <p:spPr bwMode="auto">
          <a:xfrm>
            <a:off x="5385722" y="1898241"/>
            <a:ext cx="2751124" cy="4301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E495D5F7-2D88-4A14-80D8-370331C30C75}"/>
              </a:ext>
            </a:extLst>
          </p:cNvPr>
          <p:cNvSpPr txBox="1"/>
          <p:nvPr/>
        </p:nvSpPr>
        <p:spPr>
          <a:xfrm rot="16200000">
            <a:off x="4344197" y="3751088"/>
            <a:ext cx="1154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Score (%)</a:t>
            </a: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961F7448-EE8E-4798-B8CA-87626671DBD2}"/>
              </a:ext>
            </a:extLst>
          </p:cNvPr>
          <p:cNvSpPr txBox="1"/>
          <p:nvPr/>
        </p:nvSpPr>
        <p:spPr>
          <a:xfrm>
            <a:off x="6096000" y="6200021"/>
            <a:ext cx="21629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0" dirty="0">
                <a:latin typeface="Arial" panose="020B0604020202020204" pitchFamily="34" charset="0"/>
                <a:cs typeface="Arial" panose="020B0604020202020204" pitchFamily="34" charset="0"/>
              </a:rPr>
              <a:t>1) Location of the farm</a:t>
            </a:r>
            <a:endParaRPr lang="en-GB" sz="1200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0DB20A9C-6544-44A5-8448-ADEDE9E9A894}"/>
              </a:ext>
            </a:extLst>
          </p:cNvPr>
          <p:cNvSpPr/>
          <p:nvPr/>
        </p:nvSpPr>
        <p:spPr>
          <a:xfrm>
            <a:off x="6996363" y="4340344"/>
            <a:ext cx="61547" cy="7033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74533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49B3DBA2-4B02-4A9B-928B-8BBA9D4156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7725" y="1303152"/>
            <a:ext cx="7640357" cy="4556873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8BB61919-5188-4D2E-92F1-28539C4EE395}"/>
              </a:ext>
            </a:extLst>
          </p:cNvPr>
          <p:cNvSpPr txBox="1"/>
          <p:nvPr/>
        </p:nvSpPr>
        <p:spPr>
          <a:xfrm>
            <a:off x="421337" y="809640"/>
            <a:ext cx="298984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endParaRPr lang="pt-PT" sz="2000" dirty="0">
              <a:solidFill>
                <a:srgbClr val="00CCFF"/>
              </a:solidFill>
            </a:endParaRPr>
          </a:p>
          <a:p>
            <a:pPr lvl="0" algn="ctr"/>
            <a:r>
              <a:rPr lang="pt-PT" sz="2000" dirty="0"/>
              <a:t>2 </a:t>
            </a:r>
            <a:r>
              <a:rPr lang="pt-PT" sz="2000" dirty="0" err="1"/>
              <a:t>Categories</a:t>
            </a:r>
            <a:endParaRPr lang="pt-PT" sz="20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pt-PT" sz="2000" dirty="0" err="1">
                <a:solidFill>
                  <a:srgbClr val="00CCFF"/>
                </a:solidFill>
              </a:rPr>
              <a:t>External</a:t>
            </a:r>
            <a:r>
              <a:rPr lang="pt-PT" sz="2000" dirty="0">
                <a:solidFill>
                  <a:srgbClr val="00CCFF"/>
                </a:solidFill>
              </a:rPr>
              <a:t> </a:t>
            </a:r>
            <a:r>
              <a:rPr lang="pt-PT" sz="2000" dirty="0" err="1">
                <a:solidFill>
                  <a:srgbClr val="00CCFF"/>
                </a:solidFill>
              </a:rPr>
              <a:t>biosecurity</a:t>
            </a:r>
            <a:endParaRPr lang="pt-PT" sz="2000" dirty="0">
              <a:solidFill>
                <a:srgbClr val="00CCFF"/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pt-PT" sz="2000" dirty="0" err="1">
                <a:solidFill>
                  <a:schemeClr val="accent6"/>
                </a:solidFill>
              </a:rPr>
              <a:t>Internal</a:t>
            </a:r>
            <a:r>
              <a:rPr lang="pt-PT" sz="2000" dirty="0">
                <a:solidFill>
                  <a:schemeClr val="accent6"/>
                </a:solidFill>
              </a:rPr>
              <a:t> </a:t>
            </a:r>
            <a:r>
              <a:rPr lang="pt-PT" sz="2000" dirty="0" err="1">
                <a:solidFill>
                  <a:schemeClr val="accent6"/>
                </a:solidFill>
              </a:rPr>
              <a:t>biosecurity</a:t>
            </a:r>
            <a:endParaRPr lang="pt-PT" sz="2000" dirty="0">
              <a:solidFill>
                <a:schemeClr val="accent6"/>
              </a:solidFill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7E628E9F-E2C1-4080-A367-CF31490451DC}"/>
              </a:ext>
            </a:extLst>
          </p:cNvPr>
          <p:cNvSpPr txBox="1"/>
          <p:nvPr/>
        </p:nvSpPr>
        <p:spPr>
          <a:xfrm>
            <a:off x="280431" y="2963007"/>
            <a:ext cx="406274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Hatchery:</a:t>
            </a:r>
          </a:p>
          <a:p>
            <a:r>
              <a:rPr lang="en-GB" dirty="0"/>
              <a:t>Internal Biosecurity- 7 subcategories</a:t>
            </a:r>
          </a:p>
          <a:p>
            <a:r>
              <a:rPr lang="en-GB" dirty="0"/>
              <a:t>External Biosecurity- 7 subcategories</a:t>
            </a:r>
          </a:p>
          <a:p>
            <a:endParaRPr lang="en-GB" dirty="0"/>
          </a:p>
          <a:p>
            <a:r>
              <a:rPr lang="en-GB" dirty="0"/>
              <a:t>On-growing:</a:t>
            </a:r>
          </a:p>
          <a:p>
            <a:r>
              <a:rPr lang="en-GB" dirty="0"/>
              <a:t>Internal Biosecurity- 7 subcategories</a:t>
            </a:r>
          </a:p>
          <a:p>
            <a:r>
              <a:rPr lang="en-GB" dirty="0"/>
              <a:t>External Biosecurity- 8 subcategories</a:t>
            </a:r>
          </a:p>
          <a:p>
            <a:endParaRPr lang="en-GB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C02DE65E-348F-4C34-9944-4E09F8121752}"/>
              </a:ext>
            </a:extLst>
          </p:cNvPr>
          <p:cNvSpPr txBox="1"/>
          <p:nvPr/>
        </p:nvSpPr>
        <p:spPr>
          <a:xfrm>
            <a:off x="421336" y="230298"/>
            <a:ext cx="4150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Explanation (Not for the app)</a:t>
            </a:r>
          </a:p>
        </p:txBody>
      </p:sp>
    </p:spTree>
    <p:extLst>
      <p:ext uri="{BB962C8B-B14F-4D97-AF65-F5344CB8AC3E}">
        <p14:creationId xmlns:p14="http://schemas.microsoft.com/office/powerpoint/2010/main" val="1809669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Conexão reta 12">
            <a:extLst>
              <a:ext uri="{FF2B5EF4-FFF2-40B4-BE49-F238E27FC236}">
                <a16:creationId xmlns:a16="http://schemas.microsoft.com/office/drawing/2014/main" id="{071DC220-7C12-4F52-A525-D85A1FB4B8E1}"/>
              </a:ext>
            </a:extLst>
          </p:cNvPr>
          <p:cNvCxnSpPr/>
          <p:nvPr/>
        </p:nvCxnSpPr>
        <p:spPr>
          <a:xfrm>
            <a:off x="291403" y="6461090"/>
            <a:ext cx="1162594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53E0A9D7-F8AE-4775-9CA0-CD38B3E5EF87}"/>
              </a:ext>
            </a:extLst>
          </p:cNvPr>
          <p:cNvSpPr txBox="1"/>
          <p:nvPr/>
        </p:nvSpPr>
        <p:spPr>
          <a:xfrm>
            <a:off x="189037" y="3783502"/>
            <a:ext cx="14708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dirty="0">
                <a:solidFill>
                  <a:schemeClr val="bg1"/>
                </a:solidFill>
              </a:rPr>
              <a:t>Subcategorias</a:t>
            </a:r>
          </a:p>
        </p:txBody>
      </p:sp>
      <p:graphicFrame>
        <p:nvGraphicFramePr>
          <p:cNvPr id="3" name="Tabela 2">
            <a:extLst>
              <a:ext uri="{FF2B5EF4-FFF2-40B4-BE49-F238E27FC236}">
                <a16:creationId xmlns:a16="http://schemas.microsoft.com/office/drawing/2014/main" id="{AFC73A7C-74A2-45BE-B3E5-E881293C1DEC}"/>
              </a:ext>
            </a:extLst>
          </p:cNvPr>
          <p:cNvGraphicFramePr/>
          <p:nvPr/>
        </p:nvGraphicFramePr>
        <p:xfrm>
          <a:off x="207035" y="1629926"/>
          <a:ext cx="6320162" cy="3612204"/>
        </p:xfrm>
        <a:graphic>
          <a:graphicData uri="http://schemas.openxmlformats.org/drawingml/2006/table">
            <a:tbl>
              <a:tblPr firstRow="1" firstCol="1" bandRow="1"/>
              <a:tblGrid>
                <a:gridCol w="2032540">
                  <a:extLst>
                    <a:ext uri="{9D8B030D-6E8A-4147-A177-3AD203B41FA5}">
                      <a16:colId xmlns:a16="http://schemas.microsoft.com/office/drawing/2014/main" val="1645159177"/>
                    </a:ext>
                  </a:extLst>
                </a:gridCol>
                <a:gridCol w="919836">
                  <a:extLst>
                    <a:ext uri="{9D8B030D-6E8A-4147-A177-3AD203B41FA5}">
                      <a16:colId xmlns:a16="http://schemas.microsoft.com/office/drawing/2014/main" val="3015730756"/>
                    </a:ext>
                  </a:extLst>
                </a:gridCol>
                <a:gridCol w="919836">
                  <a:extLst>
                    <a:ext uri="{9D8B030D-6E8A-4147-A177-3AD203B41FA5}">
                      <a16:colId xmlns:a16="http://schemas.microsoft.com/office/drawing/2014/main" val="4123710378"/>
                    </a:ext>
                  </a:extLst>
                </a:gridCol>
                <a:gridCol w="925770">
                  <a:extLst>
                    <a:ext uri="{9D8B030D-6E8A-4147-A177-3AD203B41FA5}">
                      <a16:colId xmlns:a16="http://schemas.microsoft.com/office/drawing/2014/main" val="2443640862"/>
                    </a:ext>
                  </a:extLst>
                </a:gridCol>
                <a:gridCol w="925770">
                  <a:extLst>
                    <a:ext uri="{9D8B030D-6E8A-4147-A177-3AD203B41FA5}">
                      <a16:colId xmlns:a16="http://schemas.microsoft.com/office/drawing/2014/main" val="2145737160"/>
                    </a:ext>
                  </a:extLst>
                </a:gridCol>
                <a:gridCol w="596410">
                  <a:extLst>
                    <a:ext uri="{9D8B030D-6E8A-4147-A177-3AD203B41FA5}">
                      <a16:colId xmlns:a16="http://schemas.microsoft.com/office/drawing/2014/main" val="2266488632"/>
                    </a:ext>
                  </a:extLst>
                </a:gridCol>
              </a:tblGrid>
              <a:tr h="575576">
                <a:tc rowSpan="2"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 b="1" i="0" u="none" strike="noStrike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Question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762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 b="1" i="0" u="none" strike="noStrike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Weight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  <a:p>
                      <a:pPr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 b="1" i="0" u="none" strike="noStrike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of the question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762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 b="1" i="0" u="none" strike="noStrike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Answer possibilities</a:t>
                      </a:r>
                      <a:endParaRPr lang="en-US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762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0166930"/>
                  </a:ext>
                </a:extLst>
              </a:tr>
              <a:tr h="158754">
                <a:tc v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 b="1" i="0" u="none" strike="noStrike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762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 b="1" i="0" u="none" strike="noStrike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Best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762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 b="1" i="0" u="none" strike="noStrike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Score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762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 b="1" i="0" u="none" strike="noStrike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Worst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762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 b="1" i="0" u="none" strike="noStrike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Score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762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9849296"/>
                  </a:ext>
                </a:extLst>
              </a:tr>
              <a:tr h="425583"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 b="0" i="0" u="none" strike="noStrike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Do you keep the gate locked when not in use?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762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 b="0" i="0" u="none" strike="noStrike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762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 b="0" i="0" u="none" strike="noStrike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-Yes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762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 b="0" i="0" u="none" strike="noStrike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762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 b="0" i="0" u="none" strike="noStrike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-No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 b="0" i="0" u="none" strike="noStrike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-Don’t know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762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 b="0" i="0" u="none" strike="noStrike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762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94108756"/>
                  </a:ext>
                </a:extLst>
              </a:tr>
              <a:tr h="608728"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 b="0" i="0" u="none" strike="noStrike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Are there fences, gates and or signs on the facility which prevent people and vehicles from entering without permission? </a:t>
                      </a:r>
                      <a:endParaRPr lang="en-US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762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 b="0" i="0" u="none" strike="noStrike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762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 b="0" i="0" u="none" strike="noStrike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-Yes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762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 b="0" i="0" u="none" strike="noStrike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762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 b="0" i="0" u="none" strike="noStrike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-No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 b="0" i="0" u="none" strike="noStrike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-Don’t know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762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 b="0" i="0" u="none" strike="noStrike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762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4988256"/>
                  </a:ext>
                </a:extLst>
              </a:tr>
              <a:tr h="458737"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 b="0" i="0" u="none" strike="noStrike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Do you control and monitor visitors and vehicles entering and exiting the facility? 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762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 b="0" i="0" u="none" strike="noStrike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762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 b="0" i="0" u="none" strike="noStrike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-Yes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762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 b="0" i="0" u="none" strike="noStrike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762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 b="0" i="0" u="none" strike="noStrike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-No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 b="0" i="0" u="none" strike="noStrike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-Don’t know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762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 b="0" i="0" u="none" strike="noStrike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762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9688481"/>
                  </a:ext>
                </a:extLst>
              </a:tr>
              <a:tr h="425583"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 b="0" i="0" u="none" strike="noStrike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Are there footbaths at all entrances to the facility? 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762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 b="0" i="0" u="none" strike="noStrike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762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 b="0" i="0" u="none" strike="noStrike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-Yes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762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 b="0" i="0" u="none" strike="noStrike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762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 b="0" i="0" u="none" strike="noStrike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-No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 b="0" i="0" u="none" strike="noStrike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-Don’t know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762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 b="0" i="0" u="none" strike="noStrike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762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4599313"/>
                  </a:ext>
                </a:extLst>
              </a:tr>
              <a:tr h="959243"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 b="0" i="0" u="none" strike="noStrike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Are vehicles disinfected on entry to the facility? </a:t>
                      </a:r>
                      <a:endParaRPr lang="en-US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762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 b="0" i="0" u="none" strike="noStrike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762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 b="0" i="0" u="none" strike="noStrike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-Yes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762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 b="0" i="0" u="none" strike="noStrike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762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 b="0" i="0" u="none" strike="noStrike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-No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 b="0" i="0" u="none" strike="noStrike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-Don’t know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 b="0" i="0" u="none" strike="noStrike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 b="0" i="0" u="none" strike="noStrike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762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 b="0" i="0" u="none" strike="noStrike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762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17656831"/>
                  </a:ext>
                </a:extLst>
              </a:tr>
            </a:tbl>
          </a:graphicData>
        </a:graphic>
      </p:graphicFrame>
      <p:sp>
        <p:nvSpPr>
          <p:cNvPr id="6" name="CaixaDeTexto 5">
            <a:extLst>
              <a:ext uri="{FF2B5EF4-FFF2-40B4-BE49-F238E27FC236}">
                <a16:creationId xmlns:a16="http://schemas.microsoft.com/office/drawing/2014/main" id="{6AD73BBC-2647-44FB-93DC-A4897979E01B}"/>
              </a:ext>
            </a:extLst>
          </p:cNvPr>
          <p:cNvSpPr txBox="1"/>
          <p:nvPr/>
        </p:nvSpPr>
        <p:spPr>
          <a:xfrm>
            <a:off x="6724995" y="482508"/>
            <a:ext cx="1122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Example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C4A30D1F-CEEC-440B-9594-966F3C305827}"/>
              </a:ext>
            </a:extLst>
          </p:cNvPr>
          <p:cNvSpPr txBox="1"/>
          <p:nvPr/>
        </p:nvSpPr>
        <p:spPr>
          <a:xfrm>
            <a:off x="6724995" y="922831"/>
            <a:ext cx="44971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Subcategory</a:t>
            </a:r>
            <a:r>
              <a:rPr lang="pt-PT" dirty="0"/>
              <a:t>: </a:t>
            </a:r>
            <a:r>
              <a:rPr lang="en-GB" sz="1800" dirty="0">
                <a:effectLst/>
                <a:ea typeface="Calibri" panose="020F0502020204030204" pitchFamily="34" charset="0"/>
              </a:rPr>
              <a:t>Facility entry and exit</a:t>
            </a:r>
            <a:endParaRPr lang="pt-PT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C28C2795-4694-4BD7-8101-CE39C827490A}"/>
              </a:ext>
            </a:extLst>
          </p:cNvPr>
          <p:cNvSpPr txBox="1"/>
          <p:nvPr/>
        </p:nvSpPr>
        <p:spPr>
          <a:xfrm>
            <a:off x="6700057" y="2111020"/>
            <a:ext cx="514701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sz="1800" dirty="0">
                <a:effectLst/>
                <a:ea typeface="Calibri" panose="020F0502020204030204" pitchFamily="34" charset="0"/>
              </a:rPr>
              <a:t>5 questions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PT" dirty="0"/>
              <a:t>1- </a:t>
            </a:r>
            <a:r>
              <a:rPr lang="en-GB" sz="1800" dirty="0">
                <a:effectLst/>
                <a:ea typeface="Calibri" panose="020F0502020204030204" pitchFamily="34" charset="0"/>
              </a:rPr>
              <a:t>full presence of biosecurity measure/ total absence of risk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PT" dirty="0"/>
              <a:t>0-</a:t>
            </a:r>
            <a:r>
              <a:rPr lang="en-GB" sz="1800" dirty="0">
                <a:effectLst/>
                <a:ea typeface="Calibri" panose="020F0502020204030204" pitchFamily="34" charset="0"/>
              </a:rPr>
              <a:t> total absence of biosecurity measure/ full presence of risk</a:t>
            </a:r>
            <a:endParaRPr lang="pt-PT" dirty="0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1B02F10B-89BC-4E60-B6D7-C270247BD5D8}"/>
              </a:ext>
            </a:extLst>
          </p:cNvPr>
          <p:cNvSpPr txBox="1"/>
          <p:nvPr/>
        </p:nvSpPr>
        <p:spPr>
          <a:xfrm>
            <a:off x="6700057" y="1350834"/>
            <a:ext cx="5051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dirty="0">
                <a:ea typeface="Calibri" panose="020F0502020204030204" pitchFamily="34" charset="0"/>
              </a:rPr>
              <a:t>H</a:t>
            </a:r>
            <a:r>
              <a:rPr lang="en-GB" sz="1800" dirty="0">
                <a:effectLst/>
                <a:ea typeface="Calibri" panose="020F0502020204030204" pitchFamily="34" charset="0"/>
              </a:rPr>
              <a:t>atcheries: experts attributed a weight of 6.7</a:t>
            </a:r>
            <a:endParaRPr lang="pt-PT" dirty="0"/>
          </a:p>
        </p:txBody>
      </p:sp>
      <p:sp>
        <p:nvSpPr>
          <p:cNvPr id="12" name="Fluxograma: Terminador 11">
            <a:extLst>
              <a:ext uri="{FF2B5EF4-FFF2-40B4-BE49-F238E27FC236}">
                <a16:creationId xmlns:a16="http://schemas.microsoft.com/office/drawing/2014/main" id="{7319564E-915D-4298-BACF-01F6FEC04D9C}"/>
              </a:ext>
            </a:extLst>
          </p:cNvPr>
          <p:cNvSpPr/>
          <p:nvPr/>
        </p:nvSpPr>
        <p:spPr>
          <a:xfrm>
            <a:off x="3111554" y="2333886"/>
            <a:ext cx="447160" cy="170310"/>
          </a:xfrm>
          <a:prstGeom prst="flowChartTerminator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7" name="Fluxograma: Terminador 16">
            <a:extLst>
              <a:ext uri="{FF2B5EF4-FFF2-40B4-BE49-F238E27FC236}">
                <a16:creationId xmlns:a16="http://schemas.microsoft.com/office/drawing/2014/main" id="{B2CC3F2F-45AF-46F3-9B95-EDE2FD14136D}"/>
              </a:ext>
            </a:extLst>
          </p:cNvPr>
          <p:cNvSpPr/>
          <p:nvPr/>
        </p:nvSpPr>
        <p:spPr>
          <a:xfrm>
            <a:off x="4950201" y="2731104"/>
            <a:ext cx="540329" cy="237160"/>
          </a:xfrm>
          <a:prstGeom prst="flowChartTerminator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8" name="Fluxograma: Terminador 17">
            <a:extLst>
              <a:ext uri="{FF2B5EF4-FFF2-40B4-BE49-F238E27FC236}">
                <a16:creationId xmlns:a16="http://schemas.microsoft.com/office/drawing/2014/main" id="{F94BD778-F6BE-47DB-BD92-DF9F4A4B9672}"/>
              </a:ext>
            </a:extLst>
          </p:cNvPr>
          <p:cNvSpPr/>
          <p:nvPr/>
        </p:nvSpPr>
        <p:spPr>
          <a:xfrm>
            <a:off x="4952706" y="3322103"/>
            <a:ext cx="540329" cy="237160"/>
          </a:xfrm>
          <a:prstGeom prst="flowChartTerminator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9" name="Fluxograma: Terminador 18">
            <a:extLst>
              <a:ext uri="{FF2B5EF4-FFF2-40B4-BE49-F238E27FC236}">
                <a16:creationId xmlns:a16="http://schemas.microsoft.com/office/drawing/2014/main" id="{4C9A9571-8FD4-44C6-A7DD-64CA7B0826E7}"/>
              </a:ext>
            </a:extLst>
          </p:cNvPr>
          <p:cNvSpPr/>
          <p:nvPr/>
        </p:nvSpPr>
        <p:spPr>
          <a:xfrm>
            <a:off x="3061216" y="3823341"/>
            <a:ext cx="540329" cy="237160"/>
          </a:xfrm>
          <a:prstGeom prst="flowChartTerminator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1" name="Fluxograma: Terminador 20">
            <a:extLst>
              <a:ext uri="{FF2B5EF4-FFF2-40B4-BE49-F238E27FC236}">
                <a16:creationId xmlns:a16="http://schemas.microsoft.com/office/drawing/2014/main" id="{59C210A1-23D6-4DFC-9020-BEA2B00CBA0B}"/>
              </a:ext>
            </a:extLst>
          </p:cNvPr>
          <p:cNvSpPr/>
          <p:nvPr/>
        </p:nvSpPr>
        <p:spPr>
          <a:xfrm>
            <a:off x="4950200" y="4264740"/>
            <a:ext cx="540329" cy="237160"/>
          </a:xfrm>
          <a:prstGeom prst="flowChartTerminator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B952A362-0CEF-4688-BEAE-6835A6ABFB1F}"/>
                  </a:ext>
                </a:extLst>
              </p:cNvPr>
              <p:cNvSpPr txBox="1"/>
              <p:nvPr/>
            </p:nvSpPr>
            <p:spPr>
              <a:xfrm>
                <a:off x="6999264" y="4352631"/>
                <a:ext cx="5566421" cy="4965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PT" dirty="0"/>
                  <a:t>Subcategory score </a:t>
                </a:r>
                <a:r>
                  <a:rPr lang="pt-PT" sz="2000" dirty="0"/>
                  <a:t>= 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pt-PT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PT" b="0" i="1" smtClean="0">
                            <a:latin typeface="Cambria Math" panose="02040503050406030204" pitchFamily="18" charset="0"/>
                          </a:rPr>
                          <m:t>1∗5+1∗5+0∗6+9∗1+9∗0</m:t>
                        </m:r>
                      </m:num>
                      <m:den>
                        <m:r>
                          <a:rPr lang="pt-PT" b="0" i="1" smtClean="0">
                            <a:latin typeface="Cambria Math" panose="02040503050406030204" pitchFamily="18" charset="0"/>
                          </a:rPr>
                          <m:t>34</m:t>
                        </m:r>
                      </m:den>
                    </m:f>
                    <m:r>
                      <a:rPr lang="pt-PT" b="0" i="1" smtClean="0">
                        <a:latin typeface="Cambria Math" panose="02040503050406030204" pitchFamily="18" charset="0"/>
                      </a:rPr>
                      <m:t>)∗6.7</m:t>
                    </m:r>
                  </m:oMath>
                </a14:m>
                <a:endParaRPr lang="pt-PT" sz="2000" dirty="0"/>
              </a:p>
            </p:txBody>
          </p:sp>
        </mc:Choice>
        <mc:Fallback xmlns=""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B952A362-0CEF-4688-BEAE-6835A6ABFB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9264" y="4352631"/>
                <a:ext cx="5566421" cy="496546"/>
              </a:xfrm>
              <a:prstGeom prst="rect">
                <a:avLst/>
              </a:prstGeom>
              <a:blipFill>
                <a:blip r:embed="rId3"/>
                <a:stretch>
                  <a:fillRect l="-876" b="-1234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CaixaDeTexto 15">
            <a:extLst>
              <a:ext uri="{FF2B5EF4-FFF2-40B4-BE49-F238E27FC236}">
                <a16:creationId xmlns:a16="http://schemas.microsoft.com/office/drawing/2014/main" id="{688B391D-C285-4AB0-A0BE-95888F7125EF}"/>
              </a:ext>
            </a:extLst>
          </p:cNvPr>
          <p:cNvSpPr txBox="1"/>
          <p:nvPr/>
        </p:nvSpPr>
        <p:spPr>
          <a:xfrm>
            <a:off x="6700057" y="3842997"/>
            <a:ext cx="52795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ea typeface="Calibri" panose="020F0502020204030204" pitchFamily="34" charset="0"/>
              </a:rPr>
              <a:t>M</a:t>
            </a:r>
            <a:r>
              <a:rPr lang="en-GB" sz="1800" dirty="0">
                <a:effectLst/>
                <a:ea typeface="Calibri" panose="020F0502020204030204" pitchFamily="34" charset="0"/>
              </a:rPr>
              <a:t>aximum score of 34</a:t>
            </a:r>
            <a:endParaRPr lang="pt-PT" dirty="0"/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0003E304-4EFB-441B-8EAE-2E920106A23D}"/>
              </a:ext>
            </a:extLst>
          </p:cNvPr>
          <p:cNvSpPr txBox="1"/>
          <p:nvPr/>
        </p:nvSpPr>
        <p:spPr>
          <a:xfrm>
            <a:off x="7286104" y="5078943"/>
            <a:ext cx="52795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Subcategory</a:t>
            </a:r>
            <a:r>
              <a:rPr lang="pt-PT" dirty="0"/>
              <a:t> score = 0.56*6.7=3.75</a:t>
            </a:r>
          </a:p>
        </p:txBody>
      </p:sp>
      <p:sp>
        <p:nvSpPr>
          <p:cNvPr id="25" name="Fluxograma: Terminador 24">
            <a:extLst>
              <a:ext uri="{FF2B5EF4-FFF2-40B4-BE49-F238E27FC236}">
                <a16:creationId xmlns:a16="http://schemas.microsoft.com/office/drawing/2014/main" id="{8D134056-DAE0-456C-8A8A-3F9A5BB335B0}"/>
              </a:ext>
            </a:extLst>
          </p:cNvPr>
          <p:cNvSpPr/>
          <p:nvPr/>
        </p:nvSpPr>
        <p:spPr>
          <a:xfrm>
            <a:off x="10160404" y="5121252"/>
            <a:ext cx="540329" cy="237160"/>
          </a:xfrm>
          <a:prstGeom prst="flowChartTerminator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29" name="Imagem 28">
            <a:extLst>
              <a:ext uri="{FF2B5EF4-FFF2-40B4-BE49-F238E27FC236}">
                <a16:creationId xmlns:a16="http://schemas.microsoft.com/office/drawing/2014/main" id="{AF581FB4-B355-4514-9155-399E6E0CE2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4867" y="5667835"/>
            <a:ext cx="9017439" cy="675473"/>
          </a:xfrm>
          <a:prstGeom prst="rect">
            <a:avLst/>
          </a:prstGeom>
        </p:spPr>
      </p:pic>
      <p:sp>
        <p:nvSpPr>
          <p:cNvPr id="27" name="Oval 26">
            <a:extLst>
              <a:ext uri="{FF2B5EF4-FFF2-40B4-BE49-F238E27FC236}">
                <a16:creationId xmlns:a16="http://schemas.microsoft.com/office/drawing/2014/main" id="{6FBBAD26-AB3A-4653-992E-81A8301E0B78}"/>
              </a:ext>
            </a:extLst>
          </p:cNvPr>
          <p:cNvSpPr/>
          <p:nvPr/>
        </p:nvSpPr>
        <p:spPr>
          <a:xfrm>
            <a:off x="291403" y="120581"/>
            <a:ext cx="823964" cy="803868"/>
          </a:xfrm>
          <a:prstGeom prst="ellipse">
            <a:avLst/>
          </a:prstGeom>
          <a:solidFill>
            <a:srgbClr val="8FC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28" name="Gráfico 27" descr="Internet destaque">
            <a:extLst>
              <a:ext uri="{FF2B5EF4-FFF2-40B4-BE49-F238E27FC236}">
                <a16:creationId xmlns:a16="http://schemas.microsoft.com/office/drawing/2014/main" id="{539B4FEB-9BD0-4851-A8A0-9762A186F4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23846" y="108398"/>
            <a:ext cx="759076" cy="759076"/>
          </a:xfrm>
          <a:prstGeom prst="rect">
            <a:avLst/>
          </a:prstGeom>
        </p:spPr>
      </p:pic>
      <p:sp>
        <p:nvSpPr>
          <p:cNvPr id="31" name="CaixaDeTexto 30">
            <a:extLst>
              <a:ext uri="{FF2B5EF4-FFF2-40B4-BE49-F238E27FC236}">
                <a16:creationId xmlns:a16="http://schemas.microsoft.com/office/drawing/2014/main" id="{67D2D425-CF51-4C77-B968-9C202C01399D}"/>
              </a:ext>
            </a:extLst>
          </p:cNvPr>
          <p:cNvSpPr txBox="1"/>
          <p:nvPr/>
        </p:nvSpPr>
        <p:spPr>
          <a:xfrm>
            <a:off x="1195755" y="254172"/>
            <a:ext cx="42712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0" i="0" u="sng" strike="noStrike" dirty="0">
                <a:solidFill>
                  <a:srgbClr val="000000"/>
                </a:solidFill>
                <a:effectLst/>
              </a:rPr>
              <a:t>Materials and methods</a:t>
            </a:r>
            <a:endParaRPr lang="en-GB" sz="3200" u="sng" dirty="0"/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4CBF5D83-BFD6-48C2-A57D-168843F4DA4A}"/>
              </a:ext>
            </a:extLst>
          </p:cNvPr>
          <p:cNvSpPr txBox="1"/>
          <p:nvPr/>
        </p:nvSpPr>
        <p:spPr>
          <a:xfrm>
            <a:off x="291403" y="6473984"/>
            <a:ext cx="116259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0" i="0" u="none" strike="noStrike" dirty="0">
                <a:solidFill>
                  <a:srgbClr val="000000"/>
                </a:solidFill>
                <a:effectLst/>
              </a:rPr>
              <a:t>BIOSECURITY AND RISK OF DISEASE INTRODUCTION AND SPREAD IN MEDITERRANEAN SEABASS AND SEABREAM FARMS</a:t>
            </a:r>
            <a:endParaRPr lang="pt-PT" sz="1400" dirty="0"/>
          </a:p>
        </p:txBody>
      </p:sp>
    </p:spTree>
    <p:extLst>
      <p:ext uri="{BB962C8B-B14F-4D97-AF65-F5344CB8AC3E}">
        <p14:creationId xmlns:p14="http://schemas.microsoft.com/office/powerpoint/2010/main" val="3371486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11" grpId="0"/>
      <p:bldP spid="12" grpId="0" animBg="1"/>
      <p:bldP spid="17" grpId="0" animBg="1"/>
      <p:bldP spid="18" grpId="0" animBg="1"/>
      <p:bldP spid="19" grpId="0" animBg="1"/>
      <p:bldP spid="21" grpId="0" animBg="1"/>
      <p:bldP spid="15" grpId="0"/>
      <p:bldP spid="16" grpId="0"/>
      <p:bldP spid="24" grpId="0"/>
      <p:bldP spid="2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367393"/>
            <a:ext cx="10515600" cy="5809570"/>
          </a:xfrm>
        </p:spPr>
        <p:txBody>
          <a:bodyPr/>
          <a:lstStyle/>
          <a:p>
            <a:r>
              <a:rPr lang="en-GB" dirty="0" err="1"/>
              <a:t>TabPanel</a:t>
            </a:r>
            <a:r>
              <a:rPr lang="en-GB" dirty="0"/>
              <a:t>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dirty="0"/>
              <a:t>Summary statistics </a:t>
            </a:r>
          </a:p>
          <a:p>
            <a:pPr lvl="2"/>
            <a:r>
              <a:rPr lang="en-GB" dirty="0"/>
              <a:t>With </a:t>
            </a:r>
            <a:r>
              <a:rPr lang="en-GB" dirty="0" err="1"/>
              <a:t>dropboxes</a:t>
            </a:r>
            <a:r>
              <a:rPr lang="en-GB" dirty="0"/>
              <a:t> for choosing 1) Section from section 1 to section 18; 2) Question, list of questions within each section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dirty="0"/>
              <a:t>Tables and figures from scoring results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dirty="0"/>
              <a:t>…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dirty="0"/>
              <a:t>….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dirty="0"/>
              <a:t>Guideline for best practice biosecurity </a:t>
            </a:r>
          </a:p>
        </p:txBody>
      </p:sp>
    </p:spTree>
    <p:extLst>
      <p:ext uri="{BB962C8B-B14F-4D97-AF65-F5344CB8AC3E}">
        <p14:creationId xmlns:p14="http://schemas.microsoft.com/office/powerpoint/2010/main" val="42896270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Screen Clippi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268" y="715416"/>
            <a:ext cx="10578519" cy="5695270"/>
          </a:xfr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5" name="Line Callout 1 4"/>
          <p:cNvSpPr/>
          <p:nvPr/>
        </p:nvSpPr>
        <p:spPr>
          <a:xfrm>
            <a:off x="701616" y="97971"/>
            <a:ext cx="1845641" cy="310243"/>
          </a:xfrm>
          <a:prstGeom prst="borderCallout1">
            <a:avLst>
              <a:gd name="adj1" fmla="val 100232"/>
              <a:gd name="adj2" fmla="val 49834"/>
              <a:gd name="adj3" fmla="val 214092"/>
              <a:gd name="adj4" fmla="val 54671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NVI logo</a:t>
            </a:r>
          </a:p>
        </p:txBody>
      </p:sp>
      <p:sp>
        <p:nvSpPr>
          <p:cNvPr id="6" name="Rounded Rectangular Callout 5"/>
          <p:cNvSpPr/>
          <p:nvPr/>
        </p:nvSpPr>
        <p:spPr>
          <a:xfrm>
            <a:off x="9103178" y="604157"/>
            <a:ext cx="2400300" cy="579664"/>
          </a:xfrm>
          <a:prstGeom prst="wedgeRoundRectCallout">
            <a:avLst>
              <a:gd name="adj1" fmla="val -74235"/>
              <a:gd name="adj2" fmla="val -14965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Heading is “Biosecurity scoring system”</a:t>
            </a:r>
          </a:p>
        </p:txBody>
      </p:sp>
      <p:sp>
        <p:nvSpPr>
          <p:cNvPr id="7" name="Rounded Rectangular Callout 6"/>
          <p:cNvSpPr/>
          <p:nvPr/>
        </p:nvSpPr>
        <p:spPr>
          <a:xfrm>
            <a:off x="6961415" y="1755318"/>
            <a:ext cx="3652156" cy="473529"/>
          </a:xfrm>
          <a:prstGeom prst="wedgeRoundRectCallout">
            <a:avLst>
              <a:gd name="adj1" fmla="val -53292"/>
              <a:gd name="adj2" fmla="val -77851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Add a </a:t>
            </a:r>
            <a:r>
              <a:rPr lang="en-GB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dropbox</a:t>
            </a:r>
            <a:r>
              <a:rPr lang="en-GB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for choose question:</a:t>
            </a:r>
          </a:p>
        </p:txBody>
      </p:sp>
      <p:sp>
        <p:nvSpPr>
          <p:cNvPr id="8" name="Rounded Rectangular Callout 7"/>
          <p:cNvSpPr/>
          <p:nvPr/>
        </p:nvSpPr>
        <p:spPr>
          <a:xfrm>
            <a:off x="5807528" y="975631"/>
            <a:ext cx="2509157" cy="473529"/>
          </a:xfrm>
          <a:prstGeom prst="wedgeRoundRectCallout">
            <a:avLst>
              <a:gd name="adj1" fmla="val -62403"/>
              <a:gd name="adj2" fmla="val -7162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Add more </a:t>
            </a:r>
            <a:r>
              <a:rPr lang="en-GB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tabpanel</a:t>
            </a:r>
            <a:endParaRPr lang="en-GB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710793" y="1538968"/>
            <a:ext cx="2027279" cy="2163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4684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D8A8C864-5D56-4D55-AC99-649F218D7D0C}"/>
              </a:ext>
            </a:extLst>
          </p:cNvPr>
          <p:cNvSpPr/>
          <p:nvPr/>
        </p:nvSpPr>
        <p:spPr>
          <a:xfrm>
            <a:off x="282368" y="545123"/>
            <a:ext cx="11535508" cy="577654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9A96E5FB-4A3E-47A0-B85F-A4A8410C1284}"/>
              </a:ext>
            </a:extLst>
          </p:cNvPr>
          <p:cNvSpPr/>
          <p:nvPr/>
        </p:nvSpPr>
        <p:spPr>
          <a:xfrm>
            <a:off x="237392" y="553915"/>
            <a:ext cx="2303585" cy="576775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DB75D1BF-6DA0-4855-BE49-B479565DA166}"/>
              </a:ext>
            </a:extLst>
          </p:cNvPr>
          <p:cNvSpPr/>
          <p:nvPr/>
        </p:nvSpPr>
        <p:spPr>
          <a:xfrm>
            <a:off x="246278" y="553915"/>
            <a:ext cx="11561792" cy="553916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AB6B40FB-DD60-4CC3-9BEF-1298C5BB2E31}"/>
              </a:ext>
            </a:extLst>
          </p:cNvPr>
          <p:cNvSpPr txBox="1"/>
          <p:nvPr/>
        </p:nvSpPr>
        <p:spPr>
          <a:xfrm>
            <a:off x="237392" y="646207"/>
            <a:ext cx="27256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bg1"/>
                </a:solidFill>
              </a:rPr>
              <a:t>Biosecurity scoring system</a:t>
            </a:r>
          </a:p>
        </p:txBody>
      </p:sp>
      <p:pic>
        <p:nvPicPr>
          <p:cNvPr id="2052" name="Picture 4" descr="Gate2Growth">
            <a:extLst>
              <a:ext uri="{FF2B5EF4-FFF2-40B4-BE49-F238E27FC236}">
                <a16:creationId xmlns:a16="http://schemas.microsoft.com/office/drawing/2014/main" id="{3DC52CDC-BFCF-403B-8AAF-1DAE065474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264" y="1121019"/>
            <a:ext cx="1440780" cy="1282294"/>
          </a:xfrm>
          <a:prstGeom prst="rect">
            <a:avLst/>
          </a:prstGeom>
          <a:noFill/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65BC66A0-FEAF-4C34-876B-46384D04A7E4}"/>
              </a:ext>
            </a:extLst>
          </p:cNvPr>
          <p:cNvSpPr txBox="1"/>
          <p:nvPr/>
        </p:nvSpPr>
        <p:spPr>
          <a:xfrm>
            <a:off x="517732" y="2668227"/>
            <a:ext cx="8968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Home</a:t>
            </a:r>
          </a:p>
        </p:txBody>
      </p:sp>
      <p:pic>
        <p:nvPicPr>
          <p:cNvPr id="10" name="Gráfico 9" descr="Casa com preenchimento sólido">
            <a:extLst>
              <a:ext uri="{FF2B5EF4-FFF2-40B4-BE49-F238E27FC236}">
                <a16:creationId xmlns:a16="http://schemas.microsoft.com/office/drawing/2014/main" id="{F1DD0982-145A-4190-A708-E716A9589F7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2368" y="2719822"/>
            <a:ext cx="235364" cy="235364"/>
          </a:xfrm>
          <a:prstGeom prst="rect">
            <a:avLst/>
          </a:prstGeom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BB9A980D-3DA8-4EF4-B2E8-A3DFB1DC410A}"/>
              </a:ext>
            </a:extLst>
          </p:cNvPr>
          <p:cNvSpPr txBox="1"/>
          <p:nvPr/>
        </p:nvSpPr>
        <p:spPr>
          <a:xfrm>
            <a:off x="468867" y="3013427"/>
            <a:ext cx="18913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 What is Biosecurity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1C0399D8-857E-45EB-9E9C-98DA14086B81}"/>
              </a:ext>
            </a:extLst>
          </p:cNvPr>
          <p:cNvSpPr txBox="1"/>
          <p:nvPr/>
        </p:nvSpPr>
        <p:spPr>
          <a:xfrm>
            <a:off x="517732" y="3358628"/>
            <a:ext cx="16664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Summary statistics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D831AC82-EADA-4C46-A75B-D6C3214DC087}"/>
              </a:ext>
            </a:extLst>
          </p:cNvPr>
          <p:cNvSpPr txBox="1"/>
          <p:nvPr/>
        </p:nvSpPr>
        <p:spPr>
          <a:xfrm>
            <a:off x="517732" y="3699445"/>
            <a:ext cx="11205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Risk factors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90EECEB7-AA2D-4ECC-A8BD-E0C8EEFDCECE}"/>
              </a:ext>
            </a:extLst>
          </p:cNvPr>
          <p:cNvSpPr txBox="1"/>
          <p:nvPr/>
        </p:nvSpPr>
        <p:spPr>
          <a:xfrm>
            <a:off x="538194" y="4020410"/>
            <a:ext cx="18220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Biosecurity evaluation</a:t>
            </a:r>
          </a:p>
        </p:txBody>
      </p:sp>
      <p:pic>
        <p:nvPicPr>
          <p:cNvPr id="21" name="Gráfico 20" descr="Armadura Medieval com preenchimento sólido">
            <a:extLst>
              <a:ext uri="{FF2B5EF4-FFF2-40B4-BE49-F238E27FC236}">
                <a16:creationId xmlns:a16="http://schemas.microsoft.com/office/drawing/2014/main" id="{183E40DB-AFD5-4AE1-9EB3-E0B4FA27D66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56602" y="3034245"/>
            <a:ext cx="281592" cy="281592"/>
          </a:xfrm>
          <a:prstGeom prst="rect">
            <a:avLst/>
          </a:prstGeom>
        </p:spPr>
      </p:pic>
      <p:pic>
        <p:nvPicPr>
          <p:cNvPr id="23" name="Gráfico 22" descr="Gráfico de barras com preenchimento sólido">
            <a:extLst>
              <a:ext uri="{FF2B5EF4-FFF2-40B4-BE49-F238E27FC236}">
                <a16:creationId xmlns:a16="http://schemas.microsoft.com/office/drawing/2014/main" id="{CEA068A9-DAD6-4349-8F4A-96EC5072C5C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82368" y="3372799"/>
            <a:ext cx="281593" cy="281593"/>
          </a:xfrm>
          <a:prstGeom prst="rect">
            <a:avLst/>
          </a:prstGeom>
        </p:spPr>
      </p:pic>
      <p:pic>
        <p:nvPicPr>
          <p:cNvPr id="25" name="Gráfico 24" descr="Ponto de exclamação com preenchimento sólido">
            <a:extLst>
              <a:ext uri="{FF2B5EF4-FFF2-40B4-BE49-F238E27FC236}">
                <a16:creationId xmlns:a16="http://schemas.microsoft.com/office/drawing/2014/main" id="{BE9BB0CD-2B22-4029-9FBB-2762D64E79D4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72562" y="3757330"/>
            <a:ext cx="263080" cy="263080"/>
          </a:xfrm>
          <a:prstGeom prst="rect">
            <a:avLst/>
          </a:prstGeom>
        </p:spPr>
      </p:pic>
      <p:pic>
        <p:nvPicPr>
          <p:cNvPr id="27" name="Gráfico 26" descr="Prancheta com visto com preenchimento sólido">
            <a:extLst>
              <a:ext uri="{FF2B5EF4-FFF2-40B4-BE49-F238E27FC236}">
                <a16:creationId xmlns:a16="http://schemas.microsoft.com/office/drawing/2014/main" id="{F3F4FD10-4748-419D-B562-A81C8C0CB1AA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46278" y="4041478"/>
            <a:ext cx="299897" cy="299897"/>
          </a:xfrm>
          <a:prstGeom prst="rect">
            <a:avLst/>
          </a:prstGeom>
        </p:spPr>
      </p:pic>
      <p:sp>
        <p:nvSpPr>
          <p:cNvPr id="32" name="CaixaDeTexto 31">
            <a:extLst>
              <a:ext uri="{FF2B5EF4-FFF2-40B4-BE49-F238E27FC236}">
                <a16:creationId xmlns:a16="http://schemas.microsoft.com/office/drawing/2014/main" id="{2747B2E6-69B0-4BE1-9816-07A3F3EB70C0}"/>
              </a:ext>
            </a:extLst>
          </p:cNvPr>
          <p:cNvSpPr txBox="1"/>
          <p:nvPr/>
        </p:nvSpPr>
        <p:spPr>
          <a:xfrm>
            <a:off x="6175131" y="1095261"/>
            <a:ext cx="22144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WELCOME</a:t>
            </a:r>
            <a:r>
              <a:rPr lang="en-GB" sz="1400" dirty="0"/>
              <a:t>!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0E3C12FE-8D5D-4380-A657-9280290DC808}"/>
              </a:ext>
            </a:extLst>
          </p:cNvPr>
          <p:cNvSpPr txBox="1"/>
          <p:nvPr/>
        </p:nvSpPr>
        <p:spPr>
          <a:xfrm>
            <a:off x="2595591" y="2966909"/>
            <a:ext cx="84230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The aim of our study was to obtain an overview of farm and health management, biosecurity measures, fish health monitoring and disease diagnostics of Norwegian Atlantic Salmon farms.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5E964A0-5C10-4126-805A-097B7C1C1A69}"/>
              </a:ext>
            </a:extLst>
          </p:cNvPr>
          <p:cNvSpPr txBox="1"/>
          <p:nvPr/>
        </p:nvSpPr>
        <p:spPr>
          <a:xfrm>
            <a:off x="2577067" y="3427205"/>
            <a:ext cx="83251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This app will allow you to visualize what biosecurity measures farmers apply on their facility and what factors are potentially associated with high mortality.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5375D983-C034-434F-84A3-30E3DBFE088D}"/>
              </a:ext>
            </a:extLst>
          </p:cNvPr>
          <p:cNvSpPr txBox="1"/>
          <p:nvPr/>
        </p:nvSpPr>
        <p:spPr>
          <a:xfrm>
            <a:off x="2567261" y="3868287"/>
            <a:ext cx="87366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You will also be able to evaluate your farm biosecurity level with a biosecurity scoring system developed for Atlantic Salmon farms, on the basis of farm management and biosecurity practices</a:t>
            </a:r>
          </a:p>
        </p:txBody>
      </p:sp>
      <p:pic>
        <p:nvPicPr>
          <p:cNvPr id="26" name="Imagem 25">
            <a:extLst>
              <a:ext uri="{FF2B5EF4-FFF2-40B4-BE49-F238E27FC236}">
                <a16:creationId xmlns:a16="http://schemas.microsoft.com/office/drawing/2014/main" id="{5D1AA301-14CA-4AAF-858E-91528DD25B49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t="51143" r="18377" b="21117"/>
          <a:stretch/>
        </p:blipFill>
        <p:spPr>
          <a:xfrm>
            <a:off x="2549863" y="1390468"/>
            <a:ext cx="9256930" cy="1510129"/>
          </a:xfrm>
          <a:prstGeom prst="rect">
            <a:avLst/>
          </a:prstGeom>
        </p:spPr>
      </p:pic>
      <p:sp>
        <p:nvSpPr>
          <p:cNvPr id="28" name="CaixaDeTexto 27">
            <a:extLst>
              <a:ext uri="{FF2B5EF4-FFF2-40B4-BE49-F238E27FC236}">
                <a16:creationId xmlns:a16="http://schemas.microsoft.com/office/drawing/2014/main" id="{039F3A40-905C-4CA0-9D99-344FE9681378}"/>
              </a:ext>
            </a:extLst>
          </p:cNvPr>
          <p:cNvSpPr txBox="1"/>
          <p:nvPr/>
        </p:nvSpPr>
        <p:spPr>
          <a:xfrm>
            <a:off x="2673219" y="1600254"/>
            <a:ext cx="583718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i="0" u="none" strike="noStrike" baseline="0" dirty="0">
                <a:solidFill>
                  <a:schemeClr val="bg1"/>
                </a:solidFill>
                <a:latin typeface="EUAlbertina"/>
              </a:rPr>
              <a:t>Biosecurity is key to prevent the introduction, development and spread of transmissible animal diseases to, from and within an animal population.</a:t>
            </a:r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B7B945B7-54CC-4371-92D2-B20CA611B293}"/>
              </a:ext>
            </a:extLst>
          </p:cNvPr>
          <p:cNvSpPr txBox="1"/>
          <p:nvPr/>
        </p:nvSpPr>
        <p:spPr>
          <a:xfrm>
            <a:off x="2577067" y="4765243"/>
            <a:ext cx="305936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Collaborators</a:t>
            </a:r>
          </a:p>
          <a:p>
            <a:pPr algn="l"/>
            <a:r>
              <a:rPr lang="en-US" sz="1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Project description:</a:t>
            </a:r>
          </a:p>
          <a:p>
            <a:pPr algn="l"/>
            <a:r>
              <a:rPr lang="en-US" sz="1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Funding agency:</a:t>
            </a:r>
          </a:p>
          <a:p>
            <a:pPr algn="l"/>
            <a:r>
              <a:rPr lang="en-US" sz="1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Links to relevant websites:</a:t>
            </a:r>
          </a:p>
          <a:p>
            <a:pPr algn="l"/>
            <a:r>
              <a:rPr lang="en-US" sz="1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Contact Person:</a:t>
            </a:r>
          </a:p>
          <a:p>
            <a:endParaRPr lang="en-GB" dirty="0"/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FF4D91A5-1B01-47AB-8739-9BEC7C61B8A3}"/>
              </a:ext>
            </a:extLst>
          </p:cNvPr>
          <p:cNvSpPr/>
          <p:nvPr/>
        </p:nvSpPr>
        <p:spPr>
          <a:xfrm>
            <a:off x="256602" y="2626087"/>
            <a:ext cx="2293261" cy="420675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831790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D8A8C864-5D56-4D55-AC99-649F218D7D0C}"/>
              </a:ext>
            </a:extLst>
          </p:cNvPr>
          <p:cNvSpPr/>
          <p:nvPr/>
        </p:nvSpPr>
        <p:spPr>
          <a:xfrm>
            <a:off x="237392" y="540727"/>
            <a:ext cx="11535508" cy="577654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9A96E5FB-4A3E-47A0-B85F-A4A8410C1284}"/>
              </a:ext>
            </a:extLst>
          </p:cNvPr>
          <p:cNvSpPr/>
          <p:nvPr/>
        </p:nvSpPr>
        <p:spPr>
          <a:xfrm>
            <a:off x="237392" y="553915"/>
            <a:ext cx="2303585" cy="576775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accent5"/>
              </a:solidFill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DB75D1BF-6DA0-4855-BE49-B479565DA166}"/>
              </a:ext>
            </a:extLst>
          </p:cNvPr>
          <p:cNvSpPr/>
          <p:nvPr/>
        </p:nvSpPr>
        <p:spPr>
          <a:xfrm>
            <a:off x="246278" y="553915"/>
            <a:ext cx="11535508" cy="553916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AB6B40FB-DD60-4CC3-9BEF-1298C5BB2E31}"/>
              </a:ext>
            </a:extLst>
          </p:cNvPr>
          <p:cNvSpPr txBox="1"/>
          <p:nvPr/>
        </p:nvSpPr>
        <p:spPr>
          <a:xfrm>
            <a:off x="237392" y="646207"/>
            <a:ext cx="27256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bg1"/>
                </a:solidFill>
              </a:rPr>
              <a:t>Biosecurity scoring system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65BC66A0-FEAF-4C34-876B-46384D04A7E4}"/>
              </a:ext>
            </a:extLst>
          </p:cNvPr>
          <p:cNvSpPr txBox="1"/>
          <p:nvPr/>
        </p:nvSpPr>
        <p:spPr>
          <a:xfrm>
            <a:off x="517732" y="2668227"/>
            <a:ext cx="8968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Home</a:t>
            </a:r>
          </a:p>
        </p:txBody>
      </p:sp>
      <p:pic>
        <p:nvPicPr>
          <p:cNvPr id="10" name="Gráfico 9" descr="Casa com preenchimento sólido">
            <a:extLst>
              <a:ext uri="{FF2B5EF4-FFF2-40B4-BE49-F238E27FC236}">
                <a16:creationId xmlns:a16="http://schemas.microsoft.com/office/drawing/2014/main" id="{F1DD0982-145A-4190-A708-E716A9589F7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2368" y="2719822"/>
            <a:ext cx="235364" cy="235364"/>
          </a:xfrm>
          <a:prstGeom prst="rect">
            <a:avLst/>
          </a:prstGeom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BB9A980D-3DA8-4EF4-B2E8-A3DFB1DC410A}"/>
              </a:ext>
            </a:extLst>
          </p:cNvPr>
          <p:cNvSpPr txBox="1"/>
          <p:nvPr/>
        </p:nvSpPr>
        <p:spPr>
          <a:xfrm>
            <a:off x="468867" y="3013427"/>
            <a:ext cx="18913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 What is Biosecurity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1C0399D8-857E-45EB-9E9C-98DA14086B81}"/>
              </a:ext>
            </a:extLst>
          </p:cNvPr>
          <p:cNvSpPr txBox="1"/>
          <p:nvPr/>
        </p:nvSpPr>
        <p:spPr>
          <a:xfrm>
            <a:off x="517732" y="3358628"/>
            <a:ext cx="16664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Summary statistics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D831AC82-EADA-4C46-A75B-D6C3214DC087}"/>
              </a:ext>
            </a:extLst>
          </p:cNvPr>
          <p:cNvSpPr txBox="1"/>
          <p:nvPr/>
        </p:nvSpPr>
        <p:spPr>
          <a:xfrm>
            <a:off x="517732" y="3699445"/>
            <a:ext cx="11205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Risk factors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90EECEB7-AA2D-4ECC-A8BD-E0C8EEFDCECE}"/>
              </a:ext>
            </a:extLst>
          </p:cNvPr>
          <p:cNvSpPr txBox="1"/>
          <p:nvPr/>
        </p:nvSpPr>
        <p:spPr>
          <a:xfrm>
            <a:off x="538194" y="4020410"/>
            <a:ext cx="18220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Biosecurity evaluation</a:t>
            </a:r>
          </a:p>
        </p:txBody>
      </p:sp>
      <p:pic>
        <p:nvPicPr>
          <p:cNvPr id="21" name="Gráfico 20" descr="Armadura Medieval com preenchimento sólido">
            <a:extLst>
              <a:ext uri="{FF2B5EF4-FFF2-40B4-BE49-F238E27FC236}">
                <a16:creationId xmlns:a16="http://schemas.microsoft.com/office/drawing/2014/main" id="{183E40DB-AFD5-4AE1-9EB3-E0B4FA27D66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6602" y="3034245"/>
            <a:ext cx="281592" cy="281592"/>
          </a:xfrm>
          <a:prstGeom prst="rect">
            <a:avLst/>
          </a:prstGeom>
        </p:spPr>
      </p:pic>
      <p:pic>
        <p:nvPicPr>
          <p:cNvPr id="23" name="Gráfico 22" descr="Gráfico de barras com preenchimento sólido">
            <a:extLst>
              <a:ext uri="{FF2B5EF4-FFF2-40B4-BE49-F238E27FC236}">
                <a16:creationId xmlns:a16="http://schemas.microsoft.com/office/drawing/2014/main" id="{CEA068A9-DAD6-4349-8F4A-96EC5072C5C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82368" y="3372799"/>
            <a:ext cx="281593" cy="281593"/>
          </a:xfrm>
          <a:prstGeom prst="rect">
            <a:avLst/>
          </a:prstGeom>
        </p:spPr>
      </p:pic>
      <p:pic>
        <p:nvPicPr>
          <p:cNvPr id="25" name="Gráfico 24" descr="Ponto de exclamação com preenchimento sólido">
            <a:extLst>
              <a:ext uri="{FF2B5EF4-FFF2-40B4-BE49-F238E27FC236}">
                <a16:creationId xmlns:a16="http://schemas.microsoft.com/office/drawing/2014/main" id="{BE9BB0CD-2B22-4029-9FBB-2762D64E79D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72562" y="3757330"/>
            <a:ext cx="263080" cy="263080"/>
          </a:xfrm>
          <a:prstGeom prst="rect">
            <a:avLst/>
          </a:prstGeom>
        </p:spPr>
      </p:pic>
      <p:pic>
        <p:nvPicPr>
          <p:cNvPr id="27" name="Gráfico 26" descr="Prancheta com visto com preenchimento sólido">
            <a:extLst>
              <a:ext uri="{FF2B5EF4-FFF2-40B4-BE49-F238E27FC236}">
                <a16:creationId xmlns:a16="http://schemas.microsoft.com/office/drawing/2014/main" id="{F3F4FD10-4748-419D-B562-A81C8C0CB1A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46278" y="4041478"/>
            <a:ext cx="299897" cy="299897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AC7647C1-61E5-4CA7-BF77-80C612D87A0C}"/>
              </a:ext>
            </a:extLst>
          </p:cNvPr>
          <p:cNvSpPr txBox="1"/>
          <p:nvPr/>
        </p:nvSpPr>
        <p:spPr>
          <a:xfrm>
            <a:off x="2540977" y="1209210"/>
            <a:ext cx="6180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accent5"/>
                </a:solidFill>
              </a:rPr>
              <a:t>What is biosecurity: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AE239099-C474-4B4A-B643-BD132B4A6CBB}"/>
              </a:ext>
            </a:extLst>
          </p:cNvPr>
          <p:cNvSpPr txBox="1"/>
          <p:nvPr/>
        </p:nvSpPr>
        <p:spPr>
          <a:xfrm>
            <a:off x="2505855" y="1923483"/>
            <a:ext cx="6180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accent5"/>
                </a:solidFill>
              </a:rPr>
              <a:t>Importance of biosecurity: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C2810ECC-C088-498B-929C-12FDFE7D4E1B}"/>
              </a:ext>
            </a:extLst>
          </p:cNvPr>
          <p:cNvSpPr txBox="1"/>
          <p:nvPr/>
        </p:nvSpPr>
        <p:spPr>
          <a:xfrm>
            <a:off x="2540977" y="4928992"/>
            <a:ext cx="3094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accent5"/>
                </a:solidFill>
              </a:rPr>
              <a:t>External biosecurity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F95E35BE-FAA7-4583-9B88-CFBCC5ACB866}"/>
              </a:ext>
            </a:extLst>
          </p:cNvPr>
          <p:cNvSpPr txBox="1"/>
          <p:nvPr/>
        </p:nvSpPr>
        <p:spPr>
          <a:xfrm>
            <a:off x="2549863" y="4144382"/>
            <a:ext cx="33305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accent5"/>
                </a:solidFill>
              </a:rPr>
              <a:t>Biosecurity evaluation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0DF01448-8683-4254-97C5-9703926E7BD3}"/>
              </a:ext>
            </a:extLst>
          </p:cNvPr>
          <p:cNvSpPr txBox="1"/>
          <p:nvPr/>
        </p:nvSpPr>
        <p:spPr>
          <a:xfrm>
            <a:off x="2540977" y="5713602"/>
            <a:ext cx="3094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accent5"/>
                </a:solidFill>
              </a:rPr>
              <a:t>Internal biosecurity</a:t>
            </a:r>
          </a:p>
        </p:txBody>
      </p:sp>
      <p:pic>
        <p:nvPicPr>
          <p:cNvPr id="28" name="Picture 4" descr="Gate2Growth">
            <a:extLst>
              <a:ext uri="{FF2B5EF4-FFF2-40B4-BE49-F238E27FC236}">
                <a16:creationId xmlns:a16="http://schemas.microsoft.com/office/drawing/2014/main" id="{F260F731-10D6-4B3D-9509-D79B7146DA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585" y="1131375"/>
            <a:ext cx="1440780" cy="1282294"/>
          </a:xfrm>
          <a:prstGeom prst="rect">
            <a:avLst/>
          </a:prstGeom>
          <a:noFill/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2E363B40-5CAA-40C9-B543-85527A3879B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798526" y="2365477"/>
            <a:ext cx="1903923" cy="1418272"/>
          </a:xfrm>
          <a:prstGeom prst="rect">
            <a:avLst/>
          </a:prstGeom>
        </p:spPr>
      </p:pic>
      <p:sp>
        <p:nvSpPr>
          <p:cNvPr id="24" name="Rounded Rectangular Callout 7">
            <a:extLst>
              <a:ext uri="{FF2B5EF4-FFF2-40B4-BE49-F238E27FC236}">
                <a16:creationId xmlns:a16="http://schemas.microsoft.com/office/drawing/2014/main" id="{A3EEE9A2-6DF6-4C06-A712-C5EC77972C68}"/>
              </a:ext>
            </a:extLst>
          </p:cNvPr>
          <p:cNvSpPr/>
          <p:nvPr/>
        </p:nvSpPr>
        <p:spPr>
          <a:xfrm>
            <a:off x="8220180" y="2740549"/>
            <a:ext cx="2509157" cy="473529"/>
          </a:xfrm>
          <a:prstGeom prst="wedgeRoundRectCallout">
            <a:avLst>
              <a:gd name="adj1" fmla="val -62403"/>
              <a:gd name="adj2" fmla="val -7162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Video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848817B9-8B60-4218-9835-87BDF092753E}"/>
              </a:ext>
            </a:extLst>
          </p:cNvPr>
          <p:cNvSpPr/>
          <p:nvPr/>
        </p:nvSpPr>
        <p:spPr>
          <a:xfrm>
            <a:off x="256602" y="2976004"/>
            <a:ext cx="2293261" cy="420675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649133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D8A8C864-5D56-4D55-AC99-649F218D7D0C}"/>
              </a:ext>
            </a:extLst>
          </p:cNvPr>
          <p:cNvSpPr/>
          <p:nvPr/>
        </p:nvSpPr>
        <p:spPr>
          <a:xfrm>
            <a:off x="226516" y="556895"/>
            <a:ext cx="11535508" cy="577654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9A96E5FB-4A3E-47A0-B85F-A4A8410C1284}"/>
              </a:ext>
            </a:extLst>
          </p:cNvPr>
          <p:cNvSpPr/>
          <p:nvPr/>
        </p:nvSpPr>
        <p:spPr>
          <a:xfrm>
            <a:off x="237392" y="553915"/>
            <a:ext cx="2303585" cy="576775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accent5"/>
              </a:solidFill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DB75D1BF-6DA0-4855-BE49-B479565DA166}"/>
              </a:ext>
            </a:extLst>
          </p:cNvPr>
          <p:cNvSpPr/>
          <p:nvPr/>
        </p:nvSpPr>
        <p:spPr>
          <a:xfrm>
            <a:off x="246278" y="553915"/>
            <a:ext cx="11535508" cy="553916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AB6B40FB-DD60-4CC3-9BEF-1298C5BB2E31}"/>
              </a:ext>
            </a:extLst>
          </p:cNvPr>
          <p:cNvSpPr txBox="1"/>
          <p:nvPr/>
        </p:nvSpPr>
        <p:spPr>
          <a:xfrm>
            <a:off x="237392" y="646207"/>
            <a:ext cx="27256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bg1"/>
                </a:solidFill>
              </a:rPr>
              <a:t>Biosecurity scoring system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65BC66A0-FEAF-4C34-876B-46384D04A7E4}"/>
              </a:ext>
            </a:extLst>
          </p:cNvPr>
          <p:cNvSpPr txBox="1"/>
          <p:nvPr/>
        </p:nvSpPr>
        <p:spPr>
          <a:xfrm>
            <a:off x="517732" y="2668227"/>
            <a:ext cx="8968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Home</a:t>
            </a:r>
          </a:p>
        </p:txBody>
      </p:sp>
      <p:pic>
        <p:nvPicPr>
          <p:cNvPr id="10" name="Gráfico 9" descr="Casa com preenchimento sólido">
            <a:extLst>
              <a:ext uri="{FF2B5EF4-FFF2-40B4-BE49-F238E27FC236}">
                <a16:creationId xmlns:a16="http://schemas.microsoft.com/office/drawing/2014/main" id="{F1DD0982-145A-4190-A708-E716A9589F7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2368" y="2719822"/>
            <a:ext cx="235364" cy="235364"/>
          </a:xfrm>
          <a:prstGeom prst="rect">
            <a:avLst/>
          </a:prstGeom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BB9A980D-3DA8-4EF4-B2E8-A3DFB1DC410A}"/>
              </a:ext>
            </a:extLst>
          </p:cNvPr>
          <p:cNvSpPr txBox="1"/>
          <p:nvPr/>
        </p:nvSpPr>
        <p:spPr>
          <a:xfrm>
            <a:off x="468867" y="3013427"/>
            <a:ext cx="18913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 What is Biosecurity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1C0399D8-857E-45EB-9E9C-98DA14086B81}"/>
              </a:ext>
            </a:extLst>
          </p:cNvPr>
          <p:cNvSpPr txBox="1"/>
          <p:nvPr/>
        </p:nvSpPr>
        <p:spPr>
          <a:xfrm>
            <a:off x="517732" y="3358628"/>
            <a:ext cx="16664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Summary statistics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D831AC82-EADA-4C46-A75B-D6C3214DC087}"/>
              </a:ext>
            </a:extLst>
          </p:cNvPr>
          <p:cNvSpPr txBox="1"/>
          <p:nvPr/>
        </p:nvSpPr>
        <p:spPr>
          <a:xfrm>
            <a:off x="517732" y="3699445"/>
            <a:ext cx="11205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Risk factors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90EECEB7-AA2D-4ECC-A8BD-E0C8EEFDCECE}"/>
              </a:ext>
            </a:extLst>
          </p:cNvPr>
          <p:cNvSpPr txBox="1"/>
          <p:nvPr/>
        </p:nvSpPr>
        <p:spPr>
          <a:xfrm>
            <a:off x="538194" y="4020410"/>
            <a:ext cx="18220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Biosecurity evaluation</a:t>
            </a:r>
          </a:p>
        </p:txBody>
      </p:sp>
      <p:pic>
        <p:nvPicPr>
          <p:cNvPr id="21" name="Gráfico 20" descr="Armadura Medieval com preenchimento sólido">
            <a:extLst>
              <a:ext uri="{FF2B5EF4-FFF2-40B4-BE49-F238E27FC236}">
                <a16:creationId xmlns:a16="http://schemas.microsoft.com/office/drawing/2014/main" id="{183E40DB-AFD5-4AE1-9EB3-E0B4FA27D66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6602" y="3034245"/>
            <a:ext cx="281592" cy="281592"/>
          </a:xfrm>
          <a:prstGeom prst="rect">
            <a:avLst/>
          </a:prstGeom>
        </p:spPr>
      </p:pic>
      <p:pic>
        <p:nvPicPr>
          <p:cNvPr id="23" name="Gráfico 22" descr="Gráfico de barras com preenchimento sólido">
            <a:extLst>
              <a:ext uri="{FF2B5EF4-FFF2-40B4-BE49-F238E27FC236}">
                <a16:creationId xmlns:a16="http://schemas.microsoft.com/office/drawing/2014/main" id="{CEA068A9-DAD6-4349-8F4A-96EC5072C5C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82368" y="3372799"/>
            <a:ext cx="281593" cy="281593"/>
          </a:xfrm>
          <a:prstGeom prst="rect">
            <a:avLst/>
          </a:prstGeom>
        </p:spPr>
      </p:pic>
      <p:pic>
        <p:nvPicPr>
          <p:cNvPr id="25" name="Gráfico 24" descr="Ponto de exclamação com preenchimento sólido">
            <a:extLst>
              <a:ext uri="{FF2B5EF4-FFF2-40B4-BE49-F238E27FC236}">
                <a16:creationId xmlns:a16="http://schemas.microsoft.com/office/drawing/2014/main" id="{BE9BB0CD-2B22-4029-9FBB-2762D64E79D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72562" y="3757330"/>
            <a:ext cx="263080" cy="263080"/>
          </a:xfrm>
          <a:prstGeom prst="rect">
            <a:avLst/>
          </a:prstGeom>
        </p:spPr>
      </p:pic>
      <p:pic>
        <p:nvPicPr>
          <p:cNvPr id="27" name="Gráfico 26" descr="Prancheta com visto com preenchimento sólido">
            <a:extLst>
              <a:ext uri="{FF2B5EF4-FFF2-40B4-BE49-F238E27FC236}">
                <a16:creationId xmlns:a16="http://schemas.microsoft.com/office/drawing/2014/main" id="{F3F4FD10-4748-419D-B562-A81C8C0CB1A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46278" y="4041478"/>
            <a:ext cx="299897" cy="299897"/>
          </a:xfrm>
          <a:prstGeom prst="rect">
            <a:avLst/>
          </a:prstGeom>
        </p:spPr>
      </p:pic>
      <p:pic>
        <p:nvPicPr>
          <p:cNvPr id="28" name="Picture 4" descr="Gate2Growth">
            <a:extLst>
              <a:ext uri="{FF2B5EF4-FFF2-40B4-BE49-F238E27FC236}">
                <a16:creationId xmlns:a16="http://schemas.microsoft.com/office/drawing/2014/main" id="{F260F731-10D6-4B3D-9509-D79B7146DA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585" y="1131375"/>
            <a:ext cx="1440780" cy="1282294"/>
          </a:xfrm>
          <a:prstGeom prst="rect">
            <a:avLst/>
          </a:prstGeom>
          <a:noFill/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0CC54D03-B2A3-4413-9FA1-E6010BC4CAAB}"/>
              </a:ext>
            </a:extLst>
          </p:cNvPr>
          <p:cNvSpPr txBox="1"/>
          <p:nvPr/>
        </p:nvSpPr>
        <p:spPr>
          <a:xfrm>
            <a:off x="2639291" y="1278082"/>
            <a:ext cx="87491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Blip>
                <a:blip r:embed="rId13">
                  <a:extLst>
                    <a:ext uri="{96DAC541-7B7A-43D3-8B79-37D633B846F1}">
                      <asvg:svgBlip xmlns:asvg="http://schemas.microsoft.com/office/drawing/2016/SVG/main" r:embed="rId14"/>
                    </a:ext>
                  </a:extLst>
                </a:blip>
              </a:buBlip>
            </a:pPr>
            <a:r>
              <a:rPr lang="en-GB" sz="1600" dirty="0"/>
              <a:t>In this section you can select  a category from the survey and the questions that comprise it to get a summary of the responses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3B882FD4-5A0D-4F74-A40F-BBE09824C25E}"/>
              </a:ext>
            </a:extLst>
          </p:cNvPr>
          <p:cNvSpPr txBox="1"/>
          <p:nvPr/>
        </p:nvSpPr>
        <p:spPr>
          <a:xfrm>
            <a:off x="5773059" y="2000987"/>
            <a:ext cx="20989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Select a category</a:t>
            </a: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A012DE34-5B3C-45B7-9646-8D9CE6D21D45}"/>
              </a:ext>
            </a:extLst>
          </p:cNvPr>
          <p:cNvSpPr txBox="1"/>
          <p:nvPr/>
        </p:nvSpPr>
        <p:spPr>
          <a:xfrm>
            <a:off x="8940256" y="1949519"/>
            <a:ext cx="20989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Select a question</a:t>
            </a: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CC524781-512F-4597-911F-DE66AF2A121C}"/>
              </a:ext>
            </a:extLst>
          </p:cNvPr>
          <p:cNvSpPr/>
          <p:nvPr/>
        </p:nvSpPr>
        <p:spPr>
          <a:xfrm>
            <a:off x="5852820" y="2288073"/>
            <a:ext cx="2685807" cy="33855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riângulo isósceles 18">
            <a:extLst>
              <a:ext uri="{FF2B5EF4-FFF2-40B4-BE49-F238E27FC236}">
                <a16:creationId xmlns:a16="http://schemas.microsoft.com/office/drawing/2014/main" id="{229941F8-770D-49A6-9098-B0BD2B56C20B}"/>
              </a:ext>
            </a:extLst>
          </p:cNvPr>
          <p:cNvSpPr/>
          <p:nvPr/>
        </p:nvSpPr>
        <p:spPr>
          <a:xfrm rot="10800000">
            <a:off x="5133964" y="2411927"/>
            <a:ext cx="103909" cy="97864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23C4B89A-282A-489E-A7F9-8A709AE45371}"/>
              </a:ext>
            </a:extLst>
          </p:cNvPr>
          <p:cNvSpPr/>
          <p:nvPr/>
        </p:nvSpPr>
        <p:spPr>
          <a:xfrm>
            <a:off x="8986588" y="2279693"/>
            <a:ext cx="2685807" cy="33855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Triângulo isósceles 30">
            <a:extLst>
              <a:ext uri="{FF2B5EF4-FFF2-40B4-BE49-F238E27FC236}">
                <a16:creationId xmlns:a16="http://schemas.microsoft.com/office/drawing/2014/main" id="{7CF0B1FA-8509-4B16-AE24-FE0C6128757F}"/>
              </a:ext>
            </a:extLst>
          </p:cNvPr>
          <p:cNvSpPr/>
          <p:nvPr/>
        </p:nvSpPr>
        <p:spPr>
          <a:xfrm rot="10800000">
            <a:off x="11517968" y="2422090"/>
            <a:ext cx="103909" cy="97864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A0891AB1-8E3E-4398-B88E-09AEC92A322B}"/>
              </a:ext>
            </a:extLst>
          </p:cNvPr>
          <p:cNvSpPr txBox="1"/>
          <p:nvPr/>
        </p:nvSpPr>
        <p:spPr>
          <a:xfrm>
            <a:off x="5899151" y="2310469"/>
            <a:ext cx="26858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9.Utstyr &amp; </a:t>
            </a:r>
            <a:r>
              <a:rPr lang="en-GB" sz="1400" dirty="0" err="1"/>
              <a:t>kjøretøy</a:t>
            </a:r>
            <a:endParaRPr lang="en-GB" sz="1400" dirty="0"/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FE50B709-D113-43D2-BFE0-53B2D06EE793}"/>
              </a:ext>
            </a:extLst>
          </p:cNvPr>
          <p:cNvSpPr txBox="1"/>
          <p:nvPr/>
        </p:nvSpPr>
        <p:spPr>
          <a:xfrm>
            <a:off x="8996470" y="2295080"/>
            <a:ext cx="26858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400" b="0" i="0" dirty="0">
                <a:solidFill>
                  <a:srgbClr val="202124"/>
                </a:solidFill>
                <a:effectLst/>
                <a:latin typeface="Google Sans"/>
              </a:rPr>
              <a:t> 9.4.Hvis utstyr blir benyttet ma</a:t>
            </a:r>
            <a:endParaRPr lang="en-GB" sz="1400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18B6B076-0EBC-44A5-89E6-47B777114F86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t="9660" b="11211"/>
          <a:stretch/>
        </p:blipFill>
        <p:spPr>
          <a:xfrm>
            <a:off x="4018675" y="3118328"/>
            <a:ext cx="5573733" cy="2654472"/>
          </a:xfrm>
          <a:prstGeom prst="rect">
            <a:avLst/>
          </a:prstGeom>
        </p:spPr>
      </p:pic>
      <p:sp>
        <p:nvSpPr>
          <p:cNvPr id="32" name="CaixaDeTexto 31">
            <a:extLst>
              <a:ext uri="{FF2B5EF4-FFF2-40B4-BE49-F238E27FC236}">
                <a16:creationId xmlns:a16="http://schemas.microsoft.com/office/drawing/2014/main" id="{05EF2446-4313-40A6-914B-CBD1DBA15D8F}"/>
              </a:ext>
            </a:extLst>
          </p:cNvPr>
          <p:cNvSpPr txBox="1"/>
          <p:nvPr/>
        </p:nvSpPr>
        <p:spPr>
          <a:xfrm>
            <a:off x="2619529" y="1972063"/>
            <a:ext cx="22702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Select type of production</a:t>
            </a:r>
          </a:p>
        </p:txBody>
      </p:sp>
      <p:sp>
        <p:nvSpPr>
          <p:cNvPr id="33" name="Retângulo 32">
            <a:extLst>
              <a:ext uri="{FF2B5EF4-FFF2-40B4-BE49-F238E27FC236}">
                <a16:creationId xmlns:a16="http://schemas.microsoft.com/office/drawing/2014/main" id="{4F381227-C1A3-4941-A971-AD31B30B05F5}"/>
              </a:ext>
            </a:extLst>
          </p:cNvPr>
          <p:cNvSpPr/>
          <p:nvPr/>
        </p:nvSpPr>
        <p:spPr>
          <a:xfrm>
            <a:off x="2639291" y="2301746"/>
            <a:ext cx="2685807" cy="338553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Triângulo isósceles 33">
            <a:extLst>
              <a:ext uri="{FF2B5EF4-FFF2-40B4-BE49-F238E27FC236}">
                <a16:creationId xmlns:a16="http://schemas.microsoft.com/office/drawing/2014/main" id="{4E653AE9-1F57-44BB-9EE0-48AD0B6B6F17}"/>
              </a:ext>
            </a:extLst>
          </p:cNvPr>
          <p:cNvSpPr/>
          <p:nvPr/>
        </p:nvSpPr>
        <p:spPr>
          <a:xfrm rot="10800000">
            <a:off x="8282965" y="2392728"/>
            <a:ext cx="103909" cy="97864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Rounded Rectangular Callout 7">
            <a:extLst>
              <a:ext uri="{FF2B5EF4-FFF2-40B4-BE49-F238E27FC236}">
                <a16:creationId xmlns:a16="http://schemas.microsoft.com/office/drawing/2014/main" id="{ECECED05-C1F5-4468-AAAF-C8C78EB04380}"/>
              </a:ext>
            </a:extLst>
          </p:cNvPr>
          <p:cNvSpPr/>
          <p:nvPr/>
        </p:nvSpPr>
        <p:spPr>
          <a:xfrm>
            <a:off x="7771772" y="494081"/>
            <a:ext cx="3033974" cy="528830"/>
          </a:xfrm>
          <a:prstGeom prst="wedgeRoundRectCallout">
            <a:avLst>
              <a:gd name="adj1" fmla="val -62403"/>
              <a:gd name="adj2" fmla="val -7162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We need to create 2 rows:</a:t>
            </a:r>
          </a:p>
          <a:p>
            <a:pPr algn="ctr"/>
            <a:r>
              <a:rPr lang="en-GB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One with the category one one with the identifier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0E5F275-7C09-4767-A992-B84D00F85E9B}"/>
              </a:ext>
            </a:extLst>
          </p:cNvPr>
          <p:cNvSpPr txBox="1"/>
          <p:nvPr/>
        </p:nvSpPr>
        <p:spPr>
          <a:xfrm>
            <a:off x="2743200" y="2339541"/>
            <a:ext cx="21815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Production of eggs</a:t>
            </a:r>
          </a:p>
        </p:txBody>
      </p:sp>
      <p:cxnSp>
        <p:nvCxnSpPr>
          <p:cNvPr id="13" name="Conexão reta unidirecional 12">
            <a:extLst>
              <a:ext uri="{FF2B5EF4-FFF2-40B4-BE49-F238E27FC236}">
                <a16:creationId xmlns:a16="http://schemas.microsoft.com/office/drawing/2014/main" id="{93295871-D91E-4425-88C7-002DA826AEA9}"/>
              </a:ext>
            </a:extLst>
          </p:cNvPr>
          <p:cNvCxnSpPr/>
          <p:nvPr/>
        </p:nvCxnSpPr>
        <p:spPr>
          <a:xfrm flipH="1">
            <a:off x="3147646" y="2804746"/>
            <a:ext cx="123092" cy="511091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93C44E24-3C6E-48A5-8460-6D2EDBF86DFA}"/>
              </a:ext>
            </a:extLst>
          </p:cNvPr>
          <p:cNvSpPr txBox="1"/>
          <p:nvPr/>
        </p:nvSpPr>
        <p:spPr>
          <a:xfrm>
            <a:off x="2639291" y="3516923"/>
            <a:ext cx="102262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Filter by question 2.6</a:t>
            </a:r>
          </a:p>
        </p:txBody>
      </p:sp>
      <p:cxnSp>
        <p:nvCxnSpPr>
          <p:cNvPr id="37" name="Conexão reta unidirecional 36">
            <a:extLst>
              <a:ext uri="{FF2B5EF4-FFF2-40B4-BE49-F238E27FC236}">
                <a16:creationId xmlns:a16="http://schemas.microsoft.com/office/drawing/2014/main" id="{EE1AEBFB-B51E-4A3B-8AE2-3F899C6EC3C0}"/>
              </a:ext>
            </a:extLst>
          </p:cNvPr>
          <p:cNvCxnSpPr>
            <a:cxnSpLocks/>
          </p:cNvCxnSpPr>
          <p:nvPr/>
        </p:nvCxnSpPr>
        <p:spPr>
          <a:xfrm flipV="1">
            <a:off x="6995182" y="905208"/>
            <a:ext cx="575775" cy="1094289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8" name="Retângulo 37">
            <a:extLst>
              <a:ext uri="{FF2B5EF4-FFF2-40B4-BE49-F238E27FC236}">
                <a16:creationId xmlns:a16="http://schemas.microsoft.com/office/drawing/2014/main" id="{B82B9CD6-6C59-4460-AF4E-75FAC6E41A0B}"/>
              </a:ext>
            </a:extLst>
          </p:cNvPr>
          <p:cNvSpPr/>
          <p:nvPr/>
        </p:nvSpPr>
        <p:spPr>
          <a:xfrm>
            <a:off x="231906" y="3337144"/>
            <a:ext cx="2293261" cy="420675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009252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D8A8C864-5D56-4D55-AC99-649F218D7D0C}"/>
              </a:ext>
            </a:extLst>
          </p:cNvPr>
          <p:cNvSpPr/>
          <p:nvPr/>
        </p:nvSpPr>
        <p:spPr>
          <a:xfrm>
            <a:off x="246278" y="540727"/>
            <a:ext cx="11535508" cy="577654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9A96E5FB-4A3E-47A0-B85F-A4A8410C1284}"/>
              </a:ext>
            </a:extLst>
          </p:cNvPr>
          <p:cNvSpPr/>
          <p:nvPr/>
        </p:nvSpPr>
        <p:spPr>
          <a:xfrm>
            <a:off x="237392" y="553915"/>
            <a:ext cx="2303585" cy="576775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accent5"/>
              </a:solidFill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DB75D1BF-6DA0-4855-BE49-B479565DA166}"/>
              </a:ext>
            </a:extLst>
          </p:cNvPr>
          <p:cNvSpPr/>
          <p:nvPr/>
        </p:nvSpPr>
        <p:spPr>
          <a:xfrm>
            <a:off x="246278" y="553915"/>
            <a:ext cx="11535508" cy="553916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AB6B40FB-DD60-4CC3-9BEF-1298C5BB2E31}"/>
              </a:ext>
            </a:extLst>
          </p:cNvPr>
          <p:cNvSpPr txBox="1"/>
          <p:nvPr/>
        </p:nvSpPr>
        <p:spPr>
          <a:xfrm>
            <a:off x="237392" y="646207"/>
            <a:ext cx="27256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bg1"/>
                </a:solidFill>
              </a:rPr>
              <a:t>Biosecurity scoring system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65BC66A0-FEAF-4C34-876B-46384D04A7E4}"/>
              </a:ext>
            </a:extLst>
          </p:cNvPr>
          <p:cNvSpPr txBox="1"/>
          <p:nvPr/>
        </p:nvSpPr>
        <p:spPr>
          <a:xfrm>
            <a:off x="517732" y="2668227"/>
            <a:ext cx="8968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Home</a:t>
            </a:r>
          </a:p>
        </p:txBody>
      </p:sp>
      <p:pic>
        <p:nvPicPr>
          <p:cNvPr id="10" name="Gráfico 9" descr="Casa com preenchimento sólido">
            <a:extLst>
              <a:ext uri="{FF2B5EF4-FFF2-40B4-BE49-F238E27FC236}">
                <a16:creationId xmlns:a16="http://schemas.microsoft.com/office/drawing/2014/main" id="{F1DD0982-145A-4190-A708-E716A9589F7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2368" y="2719822"/>
            <a:ext cx="235364" cy="235364"/>
          </a:xfrm>
          <a:prstGeom prst="rect">
            <a:avLst/>
          </a:prstGeom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BB9A980D-3DA8-4EF4-B2E8-A3DFB1DC410A}"/>
              </a:ext>
            </a:extLst>
          </p:cNvPr>
          <p:cNvSpPr txBox="1"/>
          <p:nvPr/>
        </p:nvSpPr>
        <p:spPr>
          <a:xfrm>
            <a:off x="468867" y="3013427"/>
            <a:ext cx="18913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 What is Biosecurity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1C0399D8-857E-45EB-9E9C-98DA14086B81}"/>
              </a:ext>
            </a:extLst>
          </p:cNvPr>
          <p:cNvSpPr txBox="1"/>
          <p:nvPr/>
        </p:nvSpPr>
        <p:spPr>
          <a:xfrm>
            <a:off x="517732" y="3358628"/>
            <a:ext cx="16664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Summary statistics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D831AC82-EADA-4C46-A75B-D6C3214DC087}"/>
              </a:ext>
            </a:extLst>
          </p:cNvPr>
          <p:cNvSpPr txBox="1"/>
          <p:nvPr/>
        </p:nvSpPr>
        <p:spPr>
          <a:xfrm>
            <a:off x="517732" y="3699445"/>
            <a:ext cx="11205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Risk factors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90EECEB7-AA2D-4ECC-A8BD-E0C8EEFDCECE}"/>
              </a:ext>
            </a:extLst>
          </p:cNvPr>
          <p:cNvSpPr txBox="1"/>
          <p:nvPr/>
        </p:nvSpPr>
        <p:spPr>
          <a:xfrm>
            <a:off x="538194" y="4020410"/>
            <a:ext cx="18220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Biosecurity evaluation</a:t>
            </a:r>
          </a:p>
        </p:txBody>
      </p:sp>
      <p:pic>
        <p:nvPicPr>
          <p:cNvPr id="21" name="Gráfico 20" descr="Armadura Medieval com preenchimento sólido">
            <a:extLst>
              <a:ext uri="{FF2B5EF4-FFF2-40B4-BE49-F238E27FC236}">
                <a16:creationId xmlns:a16="http://schemas.microsoft.com/office/drawing/2014/main" id="{183E40DB-AFD5-4AE1-9EB3-E0B4FA27D66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6602" y="3034245"/>
            <a:ext cx="281592" cy="281592"/>
          </a:xfrm>
          <a:prstGeom prst="rect">
            <a:avLst/>
          </a:prstGeom>
        </p:spPr>
      </p:pic>
      <p:pic>
        <p:nvPicPr>
          <p:cNvPr id="23" name="Gráfico 22" descr="Gráfico de barras com preenchimento sólido">
            <a:extLst>
              <a:ext uri="{FF2B5EF4-FFF2-40B4-BE49-F238E27FC236}">
                <a16:creationId xmlns:a16="http://schemas.microsoft.com/office/drawing/2014/main" id="{CEA068A9-DAD6-4349-8F4A-96EC5072C5C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82368" y="3372799"/>
            <a:ext cx="281593" cy="281593"/>
          </a:xfrm>
          <a:prstGeom prst="rect">
            <a:avLst/>
          </a:prstGeom>
        </p:spPr>
      </p:pic>
      <p:pic>
        <p:nvPicPr>
          <p:cNvPr id="25" name="Gráfico 24" descr="Ponto de exclamação com preenchimento sólido">
            <a:extLst>
              <a:ext uri="{FF2B5EF4-FFF2-40B4-BE49-F238E27FC236}">
                <a16:creationId xmlns:a16="http://schemas.microsoft.com/office/drawing/2014/main" id="{BE9BB0CD-2B22-4029-9FBB-2762D64E79D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72562" y="3757330"/>
            <a:ext cx="263080" cy="263080"/>
          </a:xfrm>
          <a:prstGeom prst="rect">
            <a:avLst/>
          </a:prstGeom>
        </p:spPr>
      </p:pic>
      <p:pic>
        <p:nvPicPr>
          <p:cNvPr id="27" name="Gráfico 26" descr="Prancheta com visto com preenchimento sólido">
            <a:extLst>
              <a:ext uri="{FF2B5EF4-FFF2-40B4-BE49-F238E27FC236}">
                <a16:creationId xmlns:a16="http://schemas.microsoft.com/office/drawing/2014/main" id="{F3F4FD10-4748-419D-B562-A81C8C0CB1A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46278" y="4041478"/>
            <a:ext cx="299897" cy="299897"/>
          </a:xfrm>
          <a:prstGeom prst="rect">
            <a:avLst/>
          </a:prstGeom>
        </p:spPr>
      </p:pic>
      <p:pic>
        <p:nvPicPr>
          <p:cNvPr id="28" name="Picture 4" descr="Gate2Growth">
            <a:extLst>
              <a:ext uri="{FF2B5EF4-FFF2-40B4-BE49-F238E27FC236}">
                <a16:creationId xmlns:a16="http://schemas.microsoft.com/office/drawing/2014/main" id="{F260F731-10D6-4B3D-9509-D79B7146DA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585" y="1131375"/>
            <a:ext cx="1440780" cy="1282294"/>
          </a:xfrm>
          <a:prstGeom prst="rect">
            <a:avLst/>
          </a:prstGeom>
          <a:noFill/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FE368D1D-A103-4B3F-8965-E9C295F812C8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b="39423"/>
          <a:stretch/>
        </p:blipFill>
        <p:spPr>
          <a:xfrm>
            <a:off x="3704707" y="1853837"/>
            <a:ext cx="6922235" cy="4419666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7A23BB29-0995-4519-9C27-574439AF4C8F}"/>
              </a:ext>
            </a:extLst>
          </p:cNvPr>
          <p:cNvSpPr txBox="1"/>
          <p:nvPr/>
        </p:nvSpPr>
        <p:spPr>
          <a:xfrm>
            <a:off x="2646485" y="1131375"/>
            <a:ext cx="87835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This table shows the 30 variables found to have a statistically significant association with the occurrence of high mortality.</a:t>
            </a: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8EC8EE98-33B2-4090-A5DB-E66079FAA338}"/>
              </a:ext>
            </a:extLst>
          </p:cNvPr>
          <p:cNvSpPr/>
          <p:nvPr/>
        </p:nvSpPr>
        <p:spPr>
          <a:xfrm>
            <a:off x="256602" y="3642995"/>
            <a:ext cx="2293261" cy="420675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176657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D8A8C864-5D56-4D55-AC99-649F218D7D0C}"/>
              </a:ext>
            </a:extLst>
          </p:cNvPr>
          <p:cNvSpPr/>
          <p:nvPr/>
        </p:nvSpPr>
        <p:spPr>
          <a:xfrm>
            <a:off x="237392" y="559260"/>
            <a:ext cx="11535508" cy="5776546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9A96E5FB-4A3E-47A0-B85F-A4A8410C1284}"/>
              </a:ext>
            </a:extLst>
          </p:cNvPr>
          <p:cNvSpPr/>
          <p:nvPr/>
        </p:nvSpPr>
        <p:spPr>
          <a:xfrm>
            <a:off x="237392" y="553915"/>
            <a:ext cx="2303585" cy="576775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accent5"/>
              </a:solidFill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DB75D1BF-6DA0-4855-BE49-B479565DA166}"/>
              </a:ext>
            </a:extLst>
          </p:cNvPr>
          <p:cNvSpPr/>
          <p:nvPr/>
        </p:nvSpPr>
        <p:spPr>
          <a:xfrm>
            <a:off x="246278" y="553915"/>
            <a:ext cx="11535508" cy="553916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AB6B40FB-DD60-4CC3-9BEF-1298C5BB2E31}"/>
              </a:ext>
            </a:extLst>
          </p:cNvPr>
          <p:cNvSpPr txBox="1"/>
          <p:nvPr/>
        </p:nvSpPr>
        <p:spPr>
          <a:xfrm>
            <a:off x="237392" y="646207"/>
            <a:ext cx="27256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bg1"/>
                </a:solidFill>
              </a:rPr>
              <a:t>Biosecurity scoring system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65BC66A0-FEAF-4C34-876B-46384D04A7E4}"/>
              </a:ext>
            </a:extLst>
          </p:cNvPr>
          <p:cNvSpPr txBox="1"/>
          <p:nvPr/>
        </p:nvSpPr>
        <p:spPr>
          <a:xfrm>
            <a:off x="517732" y="2668227"/>
            <a:ext cx="8968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Home</a:t>
            </a:r>
          </a:p>
        </p:txBody>
      </p:sp>
      <p:pic>
        <p:nvPicPr>
          <p:cNvPr id="10" name="Gráfico 9" descr="Casa com preenchimento sólido">
            <a:extLst>
              <a:ext uri="{FF2B5EF4-FFF2-40B4-BE49-F238E27FC236}">
                <a16:creationId xmlns:a16="http://schemas.microsoft.com/office/drawing/2014/main" id="{F1DD0982-145A-4190-A708-E716A9589F7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2368" y="2719822"/>
            <a:ext cx="235364" cy="235364"/>
          </a:xfrm>
          <a:prstGeom prst="rect">
            <a:avLst/>
          </a:prstGeom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BB9A980D-3DA8-4EF4-B2E8-A3DFB1DC410A}"/>
              </a:ext>
            </a:extLst>
          </p:cNvPr>
          <p:cNvSpPr txBox="1"/>
          <p:nvPr/>
        </p:nvSpPr>
        <p:spPr>
          <a:xfrm>
            <a:off x="468867" y="3013427"/>
            <a:ext cx="18913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 What is Biosecurity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1C0399D8-857E-45EB-9E9C-98DA14086B81}"/>
              </a:ext>
            </a:extLst>
          </p:cNvPr>
          <p:cNvSpPr txBox="1"/>
          <p:nvPr/>
        </p:nvSpPr>
        <p:spPr>
          <a:xfrm>
            <a:off x="517732" y="3358628"/>
            <a:ext cx="16664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Summary statistics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D831AC82-EADA-4C46-A75B-D6C3214DC087}"/>
              </a:ext>
            </a:extLst>
          </p:cNvPr>
          <p:cNvSpPr txBox="1"/>
          <p:nvPr/>
        </p:nvSpPr>
        <p:spPr>
          <a:xfrm>
            <a:off x="517732" y="3699445"/>
            <a:ext cx="11205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Risk factors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90EECEB7-AA2D-4ECC-A8BD-E0C8EEFDCECE}"/>
              </a:ext>
            </a:extLst>
          </p:cNvPr>
          <p:cNvSpPr txBox="1"/>
          <p:nvPr/>
        </p:nvSpPr>
        <p:spPr>
          <a:xfrm>
            <a:off x="538194" y="4020410"/>
            <a:ext cx="18220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Biosecurity evaluation</a:t>
            </a:r>
          </a:p>
        </p:txBody>
      </p:sp>
      <p:pic>
        <p:nvPicPr>
          <p:cNvPr id="21" name="Gráfico 20" descr="Armadura Medieval com preenchimento sólido">
            <a:extLst>
              <a:ext uri="{FF2B5EF4-FFF2-40B4-BE49-F238E27FC236}">
                <a16:creationId xmlns:a16="http://schemas.microsoft.com/office/drawing/2014/main" id="{183E40DB-AFD5-4AE1-9EB3-E0B4FA27D66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6602" y="3034245"/>
            <a:ext cx="281592" cy="281592"/>
          </a:xfrm>
          <a:prstGeom prst="rect">
            <a:avLst/>
          </a:prstGeom>
        </p:spPr>
      </p:pic>
      <p:pic>
        <p:nvPicPr>
          <p:cNvPr id="23" name="Gráfico 22" descr="Gráfico de barras com preenchimento sólido">
            <a:extLst>
              <a:ext uri="{FF2B5EF4-FFF2-40B4-BE49-F238E27FC236}">
                <a16:creationId xmlns:a16="http://schemas.microsoft.com/office/drawing/2014/main" id="{CEA068A9-DAD6-4349-8F4A-96EC5072C5C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82368" y="3372799"/>
            <a:ext cx="281593" cy="281593"/>
          </a:xfrm>
          <a:prstGeom prst="rect">
            <a:avLst/>
          </a:prstGeom>
        </p:spPr>
      </p:pic>
      <p:pic>
        <p:nvPicPr>
          <p:cNvPr id="25" name="Gráfico 24" descr="Ponto de exclamação com preenchimento sólido">
            <a:extLst>
              <a:ext uri="{FF2B5EF4-FFF2-40B4-BE49-F238E27FC236}">
                <a16:creationId xmlns:a16="http://schemas.microsoft.com/office/drawing/2014/main" id="{BE9BB0CD-2B22-4029-9FBB-2762D64E79D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72562" y="3757330"/>
            <a:ext cx="263080" cy="263080"/>
          </a:xfrm>
          <a:prstGeom prst="rect">
            <a:avLst/>
          </a:prstGeom>
        </p:spPr>
      </p:pic>
      <p:pic>
        <p:nvPicPr>
          <p:cNvPr id="27" name="Gráfico 26" descr="Prancheta com visto com preenchimento sólido">
            <a:extLst>
              <a:ext uri="{FF2B5EF4-FFF2-40B4-BE49-F238E27FC236}">
                <a16:creationId xmlns:a16="http://schemas.microsoft.com/office/drawing/2014/main" id="{F3F4FD10-4748-419D-B562-A81C8C0CB1A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46278" y="4041478"/>
            <a:ext cx="299897" cy="299897"/>
          </a:xfrm>
          <a:prstGeom prst="rect">
            <a:avLst/>
          </a:prstGeom>
        </p:spPr>
      </p:pic>
      <p:pic>
        <p:nvPicPr>
          <p:cNvPr id="28" name="Picture 4" descr="Gate2Growth">
            <a:extLst>
              <a:ext uri="{FF2B5EF4-FFF2-40B4-BE49-F238E27FC236}">
                <a16:creationId xmlns:a16="http://schemas.microsoft.com/office/drawing/2014/main" id="{F260F731-10D6-4B3D-9509-D79B7146DA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585" y="1131375"/>
            <a:ext cx="1440780" cy="1282294"/>
          </a:xfrm>
          <a:prstGeom prst="rect">
            <a:avLst/>
          </a:prstGeom>
          <a:noFill/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356B3537-9E26-44E5-A317-9191A08C9AD4}"/>
              </a:ext>
            </a:extLst>
          </p:cNvPr>
          <p:cNvSpPr txBox="1"/>
          <p:nvPr/>
        </p:nvSpPr>
        <p:spPr>
          <a:xfrm>
            <a:off x="2925284" y="1218328"/>
            <a:ext cx="1884859" cy="30777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1400" dirty="0"/>
              <a:t>Statistic for Norway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84A815B2-1E8C-42E7-A410-24045CE999D3}"/>
              </a:ext>
            </a:extLst>
          </p:cNvPr>
          <p:cNvSpPr txBox="1"/>
          <p:nvPr/>
        </p:nvSpPr>
        <p:spPr>
          <a:xfrm>
            <a:off x="4927050" y="1203386"/>
            <a:ext cx="11044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My scoring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96A30B3A-028A-4BA4-80FE-5AEEB3F2F0D9}"/>
              </a:ext>
            </a:extLst>
          </p:cNvPr>
          <p:cNvSpPr/>
          <p:nvPr/>
        </p:nvSpPr>
        <p:spPr>
          <a:xfrm>
            <a:off x="2916397" y="1218328"/>
            <a:ext cx="1884859" cy="307777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BC0A1625-A98F-4A87-804C-15A662F8BA97}"/>
              </a:ext>
            </a:extLst>
          </p:cNvPr>
          <p:cNvSpPr/>
          <p:nvPr/>
        </p:nvSpPr>
        <p:spPr>
          <a:xfrm>
            <a:off x="4879689" y="1221886"/>
            <a:ext cx="1846384" cy="319162"/>
          </a:xfrm>
          <a:prstGeom prst="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99E766DE-7138-4FAD-9313-FF0BCB54B951}"/>
              </a:ext>
            </a:extLst>
          </p:cNvPr>
          <p:cNvSpPr txBox="1"/>
          <p:nvPr/>
        </p:nvSpPr>
        <p:spPr>
          <a:xfrm>
            <a:off x="2540977" y="1645131"/>
            <a:ext cx="81500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Blip>
                <a:blip r:embed="rId13">
                  <a:extLst>
                    <a:ext uri="{96DAC541-7B7A-43D3-8B79-37D633B846F1}">
                      <asvg:svgBlip xmlns:asvg="http://schemas.microsoft.com/office/drawing/2016/SVG/main" r:embed="rId14"/>
                    </a:ext>
                  </a:extLst>
                </a:blip>
              </a:buBlip>
            </a:pPr>
            <a:r>
              <a:rPr lang="en-US" sz="1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Here you can find the  biosecurity averages based on all surveys. These statistics are divided by production type.</a:t>
            </a:r>
            <a:endParaRPr lang="en-GB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Retângulo 32">
            <a:extLst>
              <a:ext uri="{FF2B5EF4-FFF2-40B4-BE49-F238E27FC236}">
                <a16:creationId xmlns:a16="http://schemas.microsoft.com/office/drawing/2014/main" id="{AB2AA9EF-848C-4587-A43C-F3464E10210A}"/>
              </a:ext>
            </a:extLst>
          </p:cNvPr>
          <p:cNvSpPr/>
          <p:nvPr/>
        </p:nvSpPr>
        <p:spPr>
          <a:xfrm>
            <a:off x="265488" y="4033598"/>
            <a:ext cx="2293261" cy="420675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4" name="Rounded Rectangular Callout 7">
            <a:extLst>
              <a:ext uri="{FF2B5EF4-FFF2-40B4-BE49-F238E27FC236}">
                <a16:creationId xmlns:a16="http://schemas.microsoft.com/office/drawing/2014/main" id="{76BEDCFE-3766-4412-A6CC-D00EFFC28724}"/>
              </a:ext>
            </a:extLst>
          </p:cNvPr>
          <p:cNvSpPr/>
          <p:nvPr/>
        </p:nvSpPr>
        <p:spPr>
          <a:xfrm>
            <a:off x="7077421" y="936609"/>
            <a:ext cx="2509157" cy="473529"/>
          </a:xfrm>
          <a:prstGeom prst="wedgeRoundRectCallout">
            <a:avLst>
              <a:gd name="adj1" fmla="val -62403"/>
              <a:gd name="adj2" fmla="val -7162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 tabs</a:t>
            </a:r>
          </a:p>
        </p:txBody>
      </p:sp>
      <p:pic>
        <p:nvPicPr>
          <p:cNvPr id="36" name="Imagem 35">
            <a:extLst>
              <a:ext uri="{FF2B5EF4-FFF2-40B4-BE49-F238E27FC236}">
                <a16:creationId xmlns:a16="http://schemas.microsoft.com/office/drawing/2014/main" id="{417C7CA4-8A3B-400C-9863-CCEBE20D938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548022" y="3637697"/>
            <a:ext cx="6839019" cy="1474122"/>
          </a:xfrm>
          <a:prstGeom prst="rect">
            <a:avLst/>
          </a:prstGeom>
        </p:spPr>
      </p:pic>
      <p:sp>
        <p:nvSpPr>
          <p:cNvPr id="37" name="CaixaDeTexto 36">
            <a:extLst>
              <a:ext uri="{FF2B5EF4-FFF2-40B4-BE49-F238E27FC236}">
                <a16:creationId xmlns:a16="http://schemas.microsoft.com/office/drawing/2014/main" id="{2A44A91D-0EB4-4F0B-8562-A7DF7C860617}"/>
              </a:ext>
            </a:extLst>
          </p:cNvPr>
          <p:cNvSpPr txBox="1"/>
          <p:nvPr/>
        </p:nvSpPr>
        <p:spPr>
          <a:xfrm>
            <a:off x="2697787" y="2218459"/>
            <a:ext cx="22702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Select type of production</a:t>
            </a:r>
          </a:p>
        </p:txBody>
      </p:sp>
      <p:sp>
        <p:nvSpPr>
          <p:cNvPr id="35" name="Triângulo isósceles 34">
            <a:extLst>
              <a:ext uri="{FF2B5EF4-FFF2-40B4-BE49-F238E27FC236}">
                <a16:creationId xmlns:a16="http://schemas.microsoft.com/office/drawing/2014/main" id="{ABD77151-6841-4D11-B829-219DBFF8B636}"/>
              </a:ext>
            </a:extLst>
          </p:cNvPr>
          <p:cNvSpPr/>
          <p:nvPr/>
        </p:nvSpPr>
        <p:spPr>
          <a:xfrm rot="10800000">
            <a:off x="5169134" y="2655230"/>
            <a:ext cx="103909" cy="97864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Retângulo 37">
            <a:extLst>
              <a:ext uri="{FF2B5EF4-FFF2-40B4-BE49-F238E27FC236}">
                <a16:creationId xmlns:a16="http://schemas.microsoft.com/office/drawing/2014/main" id="{9DC81EDD-EBCB-4388-A4A8-122BF39B2B26}"/>
              </a:ext>
            </a:extLst>
          </p:cNvPr>
          <p:cNvSpPr/>
          <p:nvPr/>
        </p:nvSpPr>
        <p:spPr>
          <a:xfrm>
            <a:off x="2776341" y="2534886"/>
            <a:ext cx="2685807" cy="338553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144670BC-403D-4E47-8E74-88267812F494}"/>
              </a:ext>
            </a:extLst>
          </p:cNvPr>
          <p:cNvSpPr txBox="1"/>
          <p:nvPr/>
        </p:nvSpPr>
        <p:spPr>
          <a:xfrm>
            <a:off x="2821649" y="2559451"/>
            <a:ext cx="18778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On-growing</a:t>
            </a:r>
          </a:p>
        </p:txBody>
      </p:sp>
      <p:sp>
        <p:nvSpPr>
          <p:cNvPr id="39" name="Rounded Rectangular Callout 7">
            <a:extLst>
              <a:ext uri="{FF2B5EF4-FFF2-40B4-BE49-F238E27FC236}">
                <a16:creationId xmlns:a16="http://schemas.microsoft.com/office/drawing/2014/main" id="{86FA8C4B-0430-4C9A-AC6A-6A8A0138719D}"/>
              </a:ext>
            </a:extLst>
          </p:cNvPr>
          <p:cNvSpPr/>
          <p:nvPr/>
        </p:nvSpPr>
        <p:spPr>
          <a:xfrm>
            <a:off x="5931760" y="1958676"/>
            <a:ext cx="3306489" cy="1017290"/>
          </a:xfrm>
          <a:prstGeom prst="wedgeRoundRectCallout">
            <a:avLst>
              <a:gd name="adj1" fmla="val -62403"/>
              <a:gd name="adj2" fmla="val -7162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GB" sz="1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GB" sz="1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GB" sz="11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 options/2 r scripts :</a:t>
            </a:r>
          </a:p>
          <a:p>
            <a:r>
              <a:rPr lang="en-GB" sz="1100" dirty="0"/>
              <a:t>Production of eggs, fry and post smolt (Hatchery)</a:t>
            </a:r>
          </a:p>
          <a:p>
            <a:r>
              <a:rPr lang="en-GB" sz="1100" dirty="0"/>
              <a:t>Production of adult fish (On-growing)</a:t>
            </a:r>
          </a:p>
          <a:p>
            <a:r>
              <a:rPr lang="en-GB" sz="1100" dirty="0"/>
              <a:t>Filter by question 2.6</a:t>
            </a:r>
          </a:p>
          <a:p>
            <a:pPr algn="ctr"/>
            <a:endParaRPr lang="en-GB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endParaRPr lang="en-GB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AAC12C86-07EC-4C67-94FD-757FCA5C7188}"/>
              </a:ext>
            </a:extLst>
          </p:cNvPr>
          <p:cNvSpPr txBox="1"/>
          <p:nvPr/>
        </p:nvSpPr>
        <p:spPr>
          <a:xfrm>
            <a:off x="5072418" y="3114626"/>
            <a:ext cx="35967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accent5">
                    <a:lumMod val="75000"/>
                  </a:schemeClr>
                </a:solidFill>
              </a:rPr>
              <a:t>Statistics for on-growing production (Average Norway)</a:t>
            </a:r>
          </a:p>
        </p:txBody>
      </p:sp>
      <p:cxnSp>
        <p:nvCxnSpPr>
          <p:cNvPr id="20" name="Conexão reta unidirecional 19">
            <a:extLst>
              <a:ext uri="{FF2B5EF4-FFF2-40B4-BE49-F238E27FC236}">
                <a16:creationId xmlns:a16="http://schemas.microsoft.com/office/drawing/2014/main" id="{EA1A0ECD-79B5-4F35-B2B1-4F891AEC95E0}"/>
              </a:ext>
            </a:extLst>
          </p:cNvPr>
          <p:cNvCxnSpPr/>
          <p:nvPr/>
        </p:nvCxnSpPr>
        <p:spPr>
          <a:xfrm>
            <a:off x="6796454" y="5212869"/>
            <a:ext cx="0" cy="86261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4963070C-EBAA-45F9-B5D3-2F04E81AE081}"/>
              </a:ext>
            </a:extLst>
          </p:cNvPr>
          <p:cNvSpPr txBox="1"/>
          <p:nvPr/>
        </p:nvSpPr>
        <p:spPr>
          <a:xfrm>
            <a:off x="7077420" y="5439979"/>
            <a:ext cx="1090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Continue</a:t>
            </a:r>
          </a:p>
        </p:txBody>
      </p:sp>
    </p:spTree>
    <p:extLst>
      <p:ext uri="{BB962C8B-B14F-4D97-AF65-F5344CB8AC3E}">
        <p14:creationId xmlns:p14="http://schemas.microsoft.com/office/powerpoint/2010/main" val="7263465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D8A8C864-5D56-4D55-AC99-649F218D7D0C}"/>
              </a:ext>
            </a:extLst>
          </p:cNvPr>
          <p:cNvSpPr/>
          <p:nvPr/>
        </p:nvSpPr>
        <p:spPr>
          <a:xfrm>
            <a:off x="142758" y="145971"/>
            <a:ext cx="11531510" cy="666318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9A96E5FB-4A3E-47A0-B85F-A4A8410C1284}"/>
              </a:ext>
            </a:extLst>
          </p:cNvPr>
          <p:cNvSpPr/>
          <p:nvPr/>
        </p:nvSpPr>
        <p:spPr>
          <a:xfrm>
            <a:off x="142758" y="556260"/>
            <a:ext cx="2303585" cy="625289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accent5"/>
              </a:solidFill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DB75D1BF-6DA0-4855-BE49-B479565DA166}"/>
              </a:ext>
            </a:extLst>
          </p:cNvPr>
          <p:cNvSpPr/>
          <p:nvPr/>
        </p:nvSpPr>
        <p:spPr>
          <a:xfrm>
            <a:off x="142758" y="105510"/>
            <a:ext cx="11535508" cy="553916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AB6B40FB-DD60-4CC3-9BEF-1298C5BB2E31}"/>
              </a:ext>
            </a:extLst>
          </p:cNvPr>
          <p:cNvSpPr txBox="1"/>
          <p:nvPr/>
        </p:nvSpPr>
        <p:spPr>
          <a:xfrm>
            <a:off x="86402" y="214638"/>
            <a:ext cx="27256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bg1"/>
                </a:solidFill>
              </a:rPr>
              <a:t>Biosecurity scoring system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65BC66A0-FEAF-4C34-876B-46384D04A7E4}"/>
              </a:ext>
            </a:extLst>
          </p:cNvPr>
          <p:cNvSpPr txBox="1"/>
          <p:nvPr/>
        </p:nvSpPr>
        <p:spPr>
          <a:xfrm>
            <a:off x="517732" y="2668227"/>
            <a:ext cx="8968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Home</a:t>
            </a:r>
          </a:p>
        </p:txBody>
      </p:sp>
      <p:pic>
        <p:nvPicPr>
          <p:cNvPr id="10" name="Gráfico 9" descr="Casa com preenchimento sólido">
            <a:extLst>
              <a:ext uri="{FF2B5EF4-FFF2-40B4-BE49-F238E27FC236}">
                <a16:creationId xmlns:a16="http://schemas.microsoft.com/office/drawing/2014/main" id="{F1DD0982-145A-4190-A708-E716A9589F7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2368" y="2719822"/>
            <a:ext cx="235364" cy="235364"/>
          </a:xfrm>
          <a:prstGeom prst="rect">
            <a:avLst/>
          </a:prstGeom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BB9A980D-3DA8-4EF4-B2E8-A3DFB1DC410A}"/>
              </a:ext>
            </a:extLst>
          </p:cNvPr>
          <p:cNvSpPr txBox="1"/>
          <p:nvPr/>
        </p:nvSpPr>
        <p:spPr>
          <a:xfrm>
            <a:off x="468867" y="3013427"/>
            <a:ext cx="18913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 What is Biosecurity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1C0399D8-857E-45EB-9E9C-98DA14086B81}"/>
              </a:ext>
            </a:extLst>
          </p:cNvPr>
          <p:cNvSpPr txBox="1"/>
          <p:nvPr/>
        </p:nvSpPr>
        <p:spPr>
          <a:xfrm>
            <a:off x="517732" y="3358628"/>
            <a:ext cx="16664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Summary statistics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D831AC82-EADA-4C46-A75B-D6C3214DC087}"/>
              </a:ext>
            </a:extLst>
          </p:cNvPr>
          <p:cNvSpPr txBox="1"/>
          <p:nvPr/>
        </p:nvSpPr>
        <p:spPr>
          <a:xfrm>
            <a:off x="517732" y="3699445"/>
            <a:ext cx="11205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Risk factors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90EECEB7-AA2D-4ECC-A8BD-E0C8EEFDCECE}"/>
              </a:ext>
            </a:extLst>
          </p:cNvPr>
          <p:cNvSpPr txBox="1"/>
          <p:nvPr/>
        </p:nvSpPr>
        <p:spPr>
          <a:xfrm>
            <a:off x="538194" y="4020410"/>
            <a:ext cx="18220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Biosecurity evaluation</a:t>
            </a:r>
          </a:p>
        </p:txBody>
      </p:sp>
      <p:pic>
        <p:nvPicPr>
          <p:cNvPr id="21" name="Gráfico 20" descr="Armadura Medieval com preenchimento sólido">
            <a:extLst>
              <a:ext uri="{FF2B5EF4-FFF2-40B4-BE49-F238E27FC236}">
                <a16:creationId xmlns:a16="http://schemas.microsoft.com/office/drawing/2014/main" id="{183E40DB-AFD5-4AE1-9EB3-E0B4FA27D66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6602" y="3034245"/>
            <a:ext cx="281592" cy="281592"/>
          </a:xfrm>
          <a:prstGeom prst="rect">
            <a:avLst/>
          </a:prstGeom>
        </p:spPr>
      </p:pic>
      <p:pic>
        <p:nvPicPr>
          <p:cNvPr id="23" name="Gráfico 22" descr="Gráfico de barras com preenchimento sólido">
            <a:extLst>
              <a:ext uri="{FF2B5EF4-FFF2-40B4-BE49-F238E27FC236}">
                <a16:creationId xmlns:a16="http://schemas.microsoft.com/office/drawing/2014/main" id="{CEA068A9-DAD6-4349-8F4A-96EC5072C5C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82368" y="3372799"/>
            <a:ext cx="281593" cy="281593"/>
          </a:xfrm>
          <a:prstGeom prst="rect">
            <a:avLst/>
          </a:prstGeom>
        </p:spPr>
      </p:pic>
      <p:pic>
        <p:nvPicPr>
          <p:cNvPr id="25" name="Gráfico 24" descr="Ponto de exclamação com preenchimento sólido">
            <a:extLst>
              <a:ext uri="{FF2B5EF4-FFF2-40B4-BE49-F238E27FC236}">
                <a16:creationId xmlns:a16="http://schemas.microsoft.com/office/drawing/2014/main" id="{BE9BB0CD-2B22-4029-9FBB-2762D64E79D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72562" y="3757330"/>
            <a:ext cx="263080" cy="263080"/>
          </a:xfrm>
          <a:prstGeom prst="rect">
            <a:avLst/>
          </a:prstGeom>
        </p:spPr>
      </p:pic>
      <p:pic>
        <p:nvPicPr>
          <p:cNvPr id="27" name="Gráfico 26" descr="Prancheta com visto com preenchimento sólido">
            <a:extLst>
              <a:ext uri="{FF2B5EF4-FFF2-40B4-BE49-F238E27FC236}">
                <a16:creationId xmlns:a16="http://schemas.microsoft.com/office/drawing/2014/main" id="{F3F4FD10-4748-419D-B562-A81C8C0CB1A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46278" y="4041478"/>
            <a:ext cx="299897" cy="299897"/>
          </a:xfrm>
          <a:prstGeom prst="rect">
            <a:avLst/>
          </a:prstGeom>
        </p:spPr>
      </p:pic>
      <p:pic>
        <p:nvPicPr>
          <p:cNvPr id="28" name="Picture 4" descr="Gate2Growth">
            <a:extLst>
              <a:ext uri="{FF2B5EF4-FFF2-40B4-BE49-F238E27FC236}">
                <a16:creationId xmlns:a16="http://schemas.microsoft.com/office/drawing/2014/main" id="{F260F731-10D6-4B3D-9509-D79B7146DA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585" y="1131375"/>
            <a:ext cx="1440780" cy="1282294"/>
          </a:xfrm>
          <a:prstGeom prst="rect">
            <a:avLst/>
          </a:prstGeom>
          <a:noFill/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356B3537-9E26-44E5-A317-9191A08C9AD4}"/>
              </a:ext>
            </a:extLst>
          </p:cNvPr>
          <p:cNvSpPr txBox="1"/>
          <p:nvPr/>
        </p:nvSpPr>
        <p:spPr>
          <a:xfrm>
            <a:off x="2934170" y="756522"/>
            <a:ext cx="1884859" cy="30777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1400" dirty="0"/>
              <a:t>Statistic for Norway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84A815B2-1E8C-42E7-A410-24045CE999D3}"/>
              </a:ext>
            </a:extLst>
          </p:cNvPr>
          <p:cNvSpPr txBox="1"/>
          <p:nvPr/>
        </p:nvSpPr>
        <p:spPr>
          <a:xfrm>
            <a:off x="4939224" y="741512"/>
            <a:ext cx="11044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My scoring</a:t>
            </a:r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BC0A1625-A98F-4A87-804C-15A662F8BA97}"/>
              </a:ext>
            </a:extLst>
          </p:cNvPr>
          <p:cNvSpPr/>
          <p:nvPr/>
        </p:nvSpPr>
        <p:spPr>
          <a:xfrm>
            <a:off x="4925555" y="756522"/>
            <a:ext cx="1846384" cy="319162"/>
          </a:xfrm>
          <a:prstGeom prst="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Retângulo 32">
            <a:extLst>
              <a:ext uri="{FF2B5EF4-FFF2-40B4-BE49-F238E27FC236}">
                <a16:creationId xmlns:a16="http://schemas.microsoft.com/office/drawing/2014/main" id="{AB2AA9EF-848C-4587-A43C-F3464E10210A}"/>
              </a:ext>
            </a:extLst>
          </p:cNvPr>
          <p:cNvSpPr/>
          <p:nvPr/>
        </p:nvSpPr>
        <p:spPr>
          <a:xfrm>
            <a:off x="155081" y="4007222"/>
            <a:ext cx="2293261" cy="420675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4" name="Rounded Rectangular Callout 7">
            <a:extLst>
              <a:ext uri="{FF2B5EF4-FFF2-40B4-BE49-F238E27FC236}">
                <a16:creationId xmlns:a16="http://schemas.microsoft.com/office/drawing/2014/main" id="{76BEDCFE-3766-4412-A6CC-D00EFFC28724}"/>
              </a:ext>
            </a:extLst>
          </p:cNvPr>
          <p:cNvSpPr/>
          <p:nvPr/>
        </p:nvSpPr>
        <p:spPr>
          <a:xfrm>
            <a:off x="7105675" y="590770"/>
            <a:ext cx="2509157" cy="473529"/>
          </a:xfrm>
          <a:prstGeom prst="wedgeRoundRectCallout">
            <a:avLst>
              <a:gd name="adj1" fmla="val -62403"/>
              <a:gd name="adj2" fmla="val -7162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 tabs</a:t>
            </a:r>
          </a:p>
        </p:txBody>
      </p:sp>
      <p:graphicFrame>
        <p:nvGraphicFramePr>
          <p:cNvPr id="40" name="Tabela 31">
            <a:extLst>
              <a:ext uri="{FF2B5EF4-FFF2-40B4-BE49-F238E27FC236}">
                <a16:creationId xmlns:a16="http://schemas.microsoft.com/office/drawing/2014/main" id="{6C22ACE7-A8B2-4A12-8A77-79BF0CE738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9362432"/>
              </p:ext>
            </p:extLst>
          </p:nvPr>
        </p:nvGraphicFramePr>
        <p:xfrm>
          <a:off x="4379634" y="1074022"/>
          <a:ext cx="4390062" cy="586640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2195031">
                  <a:extLst>
                    <a:ext uri="{9D8B030D-6E8A-4147-A177-3AD203B41FA5}">
                      <a16:colId xmlns:a16="http://schemas.microsoft.com/office/drawing/2014/main" val="1910094299"/>
                    </a:ext>
                  </a:extLst>
                </a:gridCol>
                <a:gridCol w="2195031">
                  <a:extLst>
                    <a:ext uri="{9D8B030D-6E8A-4147-A177-3AD203B41FA5}">
                      <a16:colId xmlns:a16="http://schemas.microsoft.com/office/drawing/2014/main" val="3711218028"/>
                    </a:ext>
                  </a:extLst>
                </a:gridCol>
              </a:tblGrid>
              <a:tr h="259792">
                <a:tc>
                  <a:txBody>
                    <a:bodyPr/>
                    <a:lstStyle/>
                    <a:p>
                      <a:endParaRPr lang="en-GB" sz="105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Average for Norway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63809197"/>
                  </a:ext>
                </a:extLst>
              </a:tr>
              <a:tr h="259792">
                <a:tc>
                  <a:txBody>
                    <a:bodyPr/>
                    <a:lstStyle/>
                    <a:p>
                      <a:r>
                        <a:rPr lang="en-GB" sz="8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External Biosecurity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7943783"/>
                  </a:ext>
                </a:extLst>
              </a:tr>
              <a:tr h="259792">
                <a:tc>
                  <a:txBody>
                    <a:bodyPr/>
                    <a:lstStyle/>
                    <a:p>
                      <a:r>
                        <a:rPr lang="en-GB" sz="8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1) Location of the farm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66.67%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39484"/>
                  </a:ext>
                </a:extLst>
              </a:tr>
              <a:tr h="259792">
                <a:tc>
                  <a:txBody>
                    <a:bodyPr/>
                    <a:lstStyle/>
                    <a:p>
                      <a:r>
                        <a:rPr lang="en-GB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2) Introduction of live fish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70.00%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5916321"/>
                  </a:ext>
                </a:extLst>
              </a:tr>
              <a:tr h="259792">
                <a:tc>
                  <a:txBody>
                    <a:bodyPr/>
                    <a:lstStyle/>
                    <a:p>
                      <a:r>
                        <a:rPr lang="en-GB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3) Feed supply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90.00%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02368170"/>
                  </a:ext>
                </a:extLst>
              </a:tr>
              <a:tr h="259792">
                <a:tc>
                  <a:txBody>
                    <a:bodyPr/>
                    <a:lstStyle/>
                    <a:p>
                      <a:r>
                        <a:rPr lang="en-GB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4) </a:t>
                      </a:r>
                      <a:r>
                        <a:rPr lang="en-GB" sz="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Biovectors</a:t>
                      </a:r>
                      <a:endParaRPr lang="en-GB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90.00%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918207"/>
                  </a:ext>
                </a:extLst>
              </a:tr>
              <a:tr h="302630">
                <a:tc>
                  <a:txBody>
                    <a:bodyPr/>
                    <a:lstStyle/>
                    <a:p>
                      <a:r>
                        <a:rPr lang="en-GB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5) Personnel and visitors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89.47%</a:t>
                      </a:r>
                    </a:p>
                    <a:p>
                      <a:pPr algn="r"/>
                      <a:endParaRPr lang="en-GB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46398949"/>
                  </a:ext>
                </a:extLst>
              </a:tr>
              <a:tr h="259792">
                <a:tc>
                  <a:txBody>
                    <a:bodyPr/>
                    <a:lstStyle/>
                    <a:p>
                      <a:r>
                        <a:rPr lang="en-GB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6) Use of divers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68.00%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205720"/>
                  </a:ext>
                </a:extLst>
              </a:tr>
              <a:tr h="259792">
                <a:tc>
                  <a:txBody>
                    <a:bodyPr/>
                    <a:lstStyle/>
                    <a:p>
                      <a:r>
                        <a:rPr lang="en-GB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7) Equipment and vehicles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64.51%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56625778"/>
                  </a:ext>
                </a:extLst>
              </a:tr>
              <a:tr h="259792">
                <a:tc>
                  <a:txBody>
                    <a:bodyPr/>
                    <a:lstStyle/>
                    <a:p>
                      <a:r>
                        <a:rPr lang="en-GB" sz="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Subtotal external Biosecurity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77%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9279865"/>
                  </a:ext>
                </a:extLst>
              </a:tr>
              <a:tr h="259792">
                <a:tc>
                  <a:txBody>
                    <a:bodyPr/>
                    <a:lstStyle/>
                    <a:p>
                      <a:r>
                        <a:rPr lang="en-GB" sz="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Internal biosecurity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GB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218095"/>
                  </a:ext>
                </a:extLst>
              </a:tr>
              <a:tr h="259792">
                <a:tc>
                  <a:txBody>
                    <a:bodyPr/>
                    <a:lstStyle/>
                    <a:p>
                      <a:r>
                        <a:rPr lang="en-GB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8) Vaccination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69.09%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9791907"/>
                  </a:ext>
                </a:extLst>
              </a:tr>
              <a:tr h="259792">
                <a:tc>
                  <a:txBody>
                    <a:bodyPr/>
                    <a:lstStyle/>
                    <a:p>
                      <a:r>
                        <a:rPr lang="en-GB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9) Disease management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83.10%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5533435"/>
                  </a:ext>
                </a:extLst>
              </a:tr>
              <a:tr h="259792">
                <a:tc>
                  <a:txBody>
                    <a:bodyPr/>
                    <a:lstStyle/>
                    <a:p>
                      <a:r>
                        <a:rPr lang="en-GB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10) Rearing management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90.00%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0415362"/>
                  </a:ext>
                </a:extLst>
              </a:tr>
              <a:tr h="259792">
                <a:tc>
                  <a:txBody>
                    <a:bodyPr/>
                    <a:lstStyle/>
                    <a:p>
                      <a:r>
                        <a:rPr lang="en-GB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11) Feed management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95.20%%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724708"/>
                  </a:ext>
                </a:extLst>
              </a:tr>
              <a:tr h="259792">
                <a:tc>
                  <a:txBody>
                    <a:bodyPr/>
                    <a:lstStyle/>
                    <a:p>
                      <a:r>
                        <a:rPr lang="en-GB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12) Waste management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100%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5385950"/>
                  </a:ext>
                </a:extLst>
              </a:tr>
              <a:tr h="259792">
                <a:tc>
                  <a:txBody>
                    <a:bodyPr/>
                    <a:lstStyle/>
                    <a:p>
                      <a:r>
                        <a:rPr lang="en-GB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13) Harvesting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84.00%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4828500"/>
                  </a:ext>
                </a:extLst>
              </a:tr>
              <a:tr h="259792">
                <a:tc>
                  <a:txBody>
                    <a:bodyPr/>
                    <a:lstStyle/>
                    <a:p>
                      <a:r>
                        <a:rPr lang="en-GB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14) Equipment, Cleaning and Disinfection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74.17%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0644266"/>
                  </a:ext>
                </a:extLst>
              </a:tr>
              <a:tr h="259792">
                <a:tc>
                  <a:txBody>
                    <a:bodyPr/>
                    <a:lstStyle/>
                    <a:p>
                      <a:r>
                        <a:rPr lang="en-GB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15) Biosecurity program and record keeping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91.11%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9637334"/>
                  </a:ext>
                </a:extLst>
              </a:tr>
              <a:tr h="259792">
                <a:tc>
                  <a:txBody>
                    <a:bodyPr/>
                    <a:lstStyle/>
                    <a:p>
                      <a:r>
                        <a:rPr lang="en-GB" sz="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Subtotal internal Biosecurity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84%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3238195"/>
                  </a:ext>
                </a:extLst>
              </a:tr>
              <a:tr h="259792">
                <a:tc>
                  <a:txBody>
                    <a:bodyPr/>
                    <a:lstStyle/>
                    <a:p>
                      <a:r>
                        <a:rPr lang="en-GB" sz="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Overall biosecurity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81%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0825102"/>
                  </a:ext>
                </a:extLst>
              </a:tr>
              <a:tr h="30263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800" dirty="0"/>
                        <a:t>Number of surveys completed: 46</a:t>
                      </a:r>
                      <a:endParaRPr lang="en-GB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endParaRPr lang="en-GB" sz="8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GB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71495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50651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856C7710-1372-4F0E-8F36-289DBED3B9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610" y="995516"/>
            <a:ext cx="9196722" cy="5306961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DB792994-4C12-4874-B23D-8BB81ECD3CF7}"/>
              </a:ext>
            </a:extLst>
          </p:cNvPr>
          <p:cNvSpPr txBox="1"/>
          <p:nvPr/>
        </p:nvSpPr>
        <p:spPr>
          <a:xfrm>
            <a:off x="1966452" y="521717"/>
            <a:ext cx="1297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Farm 1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217339F-398A-4F7E-A2C3-B153485584E4}"/>
              </a:ext>
            </a:extLst>
          </p:cNvPr>
          <p:cNvSpPr txBox="1"/>
          <p:nvPr/>
        </p:nvSpPr>
        <p:spPr>
          <a:xfrm>
            <a:off x="3564194" y="521717"/>
            <a:ext cx="1297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Farm 2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1E04C4C9-7453-45D2-97DF-5FBE12545539}"/>
              </a:ext>
            </a:extLst>
          </p:cNvPr>
          <p:cNvSpPr txBox="1"/>
          <p:nvPr/>
        </p:nvSpPr>
        <p:spPr>
          <a:xfrm>
            <a:off x="5161936" y="521717"/>
            <a:ext cx="1297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Farm 3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97A9A1DE-3615-43B9-B5BA-89CB28D8C633}"/>
              </a:ext>
            </a:extLst>
          </p:cNvPr>
          <p:cNvSpPr txBox="1"/>
          <p:nvPr/>
        </p:nvSpPr>
        <p:spPr>
          <a:xfrm>
            <a:off x="6386052" y="521717"/>
            <a:ext cx="1297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Farm 4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92380A7C-24CD-48E7-85CD-2EC8C0D1CBF7}"/>
              </a:ext>
            </a:extLst>
          </p:cNvPr>
          <p:cNvSpPr txBox="1"/>
          <p:nvPr/>
        </p:nvSpPr>
        <p:spPr>
          <a:xfrm>
            <a:off x="7860890" y="521717"/>
            <a:ext cx="1297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Farm 5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03FC7664-C5CC-4F1B-82C6-0A7579CA864A}"/>
              </a:ext>
            </a:extLst>
          </p:cNvPr>
          <p:cNvSpPr txBox="1"/>
          <p:nvPr/>
        </p:nvSpPr>
        <p:spPr>
          <a:xfrm>
            <a:off x="9248648" y="383217"/>
            <a:ext cx="15977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Norway average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030125DB-E685-4E44-8120-28F12EA54426}"/>
              </a:ext>
            </a:extLst>
          </p:cNvPr>
          <p:cNvSpPr txBox="1"/>
          <p:nvPr/>
        </p:nvSpPr>
        <p:spPr>
          <a:xfrm>
            <a:off x="191729" y="152385"/>
            <a:ext cx="5787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benchmarking&lt;-</a:t>
            </a:r>
            <a:r>
              <a:rPr lang="en-GB" dirty="0" err="1"/>
              <a:t>cbind</a:t>
            </a:r>
            <a:r>
              <a:rPr lang="en-GB" dirty="0"/>
              <a:t>(</a:t>
            </a:r>
            <a:r>
              <a:rPr lang="en-GB" dirty="0" err="1"/>
              <a:t>myscore,meanscore</a:t>
            </a:r>
            <a:r>
              <a:rPr lang="en-GB" dirty="0"/>
              <a:t>)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17652A02-6EB0-4BE0-B087-5DD55820682E}"/>
              </a:ext>
            </a:extLst>
          </p:cNvPr>
          <p:cNvSpPr/>
          <p:nvPr/>
        </p:nvSpPr>
        <p:spPr>
          <a:xfrm>
            <a:off x="8978931" y="403266"/>
            <a:ext cx="1493833" cy="6062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52195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A6AB626E2C99074D9D0D64C26DE396BA" ma:contentTypeVersion="13" ma:contentTypeDescription="Opprett et nytt dokument." ma:contentTypeScope="" ma:versionID="e5c657a1bb7443de5ba51f163ded538c">
  <xsd:schema xmlns:xsd="http://www.w3.org/2001/XMLSchema" xmlns:xs="http://www.w3.org/2001/XMLSchema" xmlns:p="http://schemas.microsoft.com/office/2006/metadata/properties" xmlns:ns3="2ce67ffb-d3ae-4d40-a9b3-68c85765c5de" xmlns:ns4="a59f9f8e-6d54-40cf-b0e7-3a18d0bfc401" targetNamespace="http://schemas.microsoft.com/office/2006/metadata/properties" ma:root="true" ma:fieldsID="0b2424360bc954785d3ad9690d3cb96a" ns3:_="" ns4:_="">
    <xsd:import namespace="2ce67ffb-d3ae-4d40-a9b3-68c85765c5de"/>
    <xsd:import namespace="a59f9f8e-6d54-40cf-b0e7-3a18d0bfc401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MediaServiceAutoTags" minOccurs="0"/>
                <xsd:element ref="ns4:MediaServiceLocation" minOccurs="0"/>
                <xsd:element ref="ns4:MediaServiceOCR" minOccurs="0"/>
                <xsd:element ref="ns4:MediaServiceGenerationTime" minOccurs="0"/>
                <xsd:element ref="ns4:MediaServiceEventHashCode" minOccurs="0"/>
                <xsd:element ref="ns4:MediaServiceAutoKeyPoints" minOccurs="0"/>
                <xsd:element ref="ns4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ce67ffb-d3ae-4d40-a9b3-68c85765c5de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Delt med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Delingsdetaljer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Hash for deling av tips" ma:description="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59f9f8e-6d54-40cf-b0e7-3a18d0bfc40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4" nillable="true" ma:displayName="MediaServiceAutoTags" ma:description="" ma:internalName="MediaServiceAutoTags" ma:readOnly="true">
      <xsd:simpleType>
        <xsd:restriction base="dms:Text"/>
      </xsd:simpleType>
    </xsd:element>
    <xsd:element name="MediaServiceLocation" ma:index="15" nillable="true" ma:displayName="MediaServiceLocation" ma:description="" ma:internalName="MediaServiceLocation" ma:readOnly="true">
      <xsd:simpleType>
        <xsd:restriction base="dms:Text"/>
      </xsd:simpleType>
    </xsd:element>
    <xsd:element name="MediaServiceOCR" ma:index="16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nholdstype"/>
        <xsd:element ref="dc:title" minOccurs="0" maxOccurs="1" ma:index="4" ma:displayName="Tit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877EA768-35D1-4378-A547-42B5D77B571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ce67ffb-d3ae-4d40-a9b3-68c85765c5de"/>
    <ds:schemaRef ds:uri="a59f9f8e-6d54-40cf-b0e7-3a18d0bfc40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B256620-0C4C-4B29-9E5E-4C5571907A7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739C365-DE7D-4603-A6FF-738631A2B163}">
  <ds:schemaRefs>
    <ds:schemaRef ds:uri="http://purl.org/dc/elements/1.1/"/>
    <ds:schemaRef ds:uri="http://schemas.microsoft.com/office/2006/metadata/properties"/>
    <ds:schemaRef ds:uri="http://purl.org/dc/terms/"/>
    <ds:schemaRef ds:uri="a59f9f8e-6d54-40cf-b0e7-3a18d0bfc40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2ce67ffb-d3ae-4d40-a9b3-68c85765c5de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13962</TotalTime>
  <Words>1175</Words>
  <Application>Microsoft Office PowerPoint</Application>
  <PresentationFormat>Ecrã Panorâmico</PresentationFormat>
  <Paragraphs>336</Paragraphs>
  <Slides>18</Slides>
  <Notes>1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18</vt:i4>
      </vt:variant>
    </vt:vector>
  </HeadingPairs>
  <TitlesOfParts>
    <vt:vector size="25" baseType="lpstr">
      <vt:lpstr>Arial</vt:lpstr>
      <vt:lpstr>Calibri</vt:lpstr>
      <vt:lpstr>Calibri Light</vt:lpstr>
      <vt:lpstr>Cambria Math</vt:lpstr>
      <vt:lpstr>EUAlbertina</vt:lpstr>
      <vt:lpstr>Google Sans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>VI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Tavornpanich, Saraya</dc:creator>
  <cp:lastModifiedBy>Margarida leandro</cp:lastModifiedBy>
  <cp:revision>64</cp:revision>
  <dcterms:created xsi:type="dcterms:W3CDTF">2021-06-25T12:48:59Z</dcterms:created>
  <dcterms:modified xsi:type="dcterms:W3CDTF">2021-07-16T13:36:48Z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0x010100A6AB626E2C99074D9D0D64C26DE396BA</vt:lpwstr>
  </property>
</Properties>
</file>